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4016" r:id="rId5"/>
    <p:sldMasterId id="2147483850" r:id="rId6"/>
    <p:sldMasterId id="2147483660" r:id="rId7"/>
  </p:sldMasterIdLst>
  <p:notesMasterIdLst>
    <p:notesMasterId r:id="rId28"/>
  </p:notesMasterIdLst>
  <p:sldIdLst>
    <p:sldId id="2217" r:id="rId8"/>
    <p:sldId id="2215" r:id="rId9"/>
    <p:sldId id="2216" r:id="rId10"/>
    <p:sldId id="2218" r:id="rId11"/>
    <p:sldId id="2219" r:id="rId12"/>
    <p:sldId id="2076138216" r:id="rId13"/>
    <p:sldId id="2206" r:id="rId14"/>
    <p:sldId id="1903" r:id="rId15"/>
    <p:sldId id="2079" r:id="rId16"/>
    <p:sldId id="2066" r:id="rId17"/>
    <p:sldId id="2070" r:id="rId18"/>
    <p:sldId id="2068" r:id="rId19"/>
    <p:sldId id="2084" r:id="rId20"/>
    <p:sldId id="2081" r:id="rId21"/>
    <p:sldId id="2073" r:id="rId22"/>
    <p:sldId id="1988" r:id="rId23"/>
    <p:sldId id="2082" r:id="rId24"/>
    <p:sldId id="1989" r:id="rId25"/>
    <p:sldId id="2083" r:id="rId26"/>
    <p:sldId id="2050" r:id="rId27"/>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92726A-823D-4C64-8055-F59DCF9B08E5}">
          <p14:sldIdLst>
            <p14:sldId id="2217"/>
            <p14:sldId id="2215"/>
            <p14:sldId id="2216"/>
            <p14:sldId id="2218"/>
            <p14:sldId id="2219"/>
          </p14:sldIdLst>
        </p14:section>
        <p14:section name="Module 1" id="{82FB6DC2-BD57-4B3C-AA0D-7E067198F45A}">
          <p14:sldIdLst>
            <p14:sldId id="2076138216"/>
            <p14:sldId id="2206"/>
            <p14:sldId id="1903"/>
            <p14:sldId id="2079"/>
            <p14:sldId id="2066"/>
            <p14:sldId id="2070"/>
            <p14:sldId id="2068"/>
            <p14:sldId id="2084"/>
            <p14:sldId id="2081"/>
            <p14:sldId id="2073"/>
            <p14:sldId id="1988"/>
            <p14:sldId id="2082"/>
            <p14:sldId id="1989"/>
            <p14:sldId id="2083"/>
            <p14:sldId id="20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D4FFB-72E5-4A0A-A509-D0D570AF0A14}" v="9" dt="2020-07-22T19:25:10.945"/>
    <p1510:client id="{8A5A32BA-AC05-D505-82A4-0312EE7AF924}" v="1" dt="2020-07-24T22:08:47.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772D4FFB-72E5-4A0A-A509-D0D570AF0A14}"/>
    <pc:docChg chg="addSld delSld modSld addMainMaster modSection">
      <pc:chgData name="Julie Descamp (CLEARWATER GROUP LLC)" userId="5ec9b45e-09f7-4acb-ae45-95f738816775" providerId="ADAL" clId="{772D4FFB-72E5-4A0A-A509-D0D570AF0A14}" dt="2020-07-22T19:27:55.399" v="5" actId="6549"/>
      <pc:docMkLst>
        <pc:docMk/>
      </pc:docMkLst>
      <pc:sldChg chg="del">
        <pc:chgData name="Julie Descamp (CLEARWATER GROUP LLC)" userId="5ec9b45e-09f7-4acb-ae45-95f738816775" providerId="ADAL" clId="{772D4FFB-72E5-4A0A-A509-D0D570AF0A14}" dt="2020-07-22T19:24:59.641" v="3" actId="47"/>
        <pc:sldMkLst>
          <pc:docMk/>
          <pc:sldMk cId="3283120927" sldId="1947"/>
        </pc:sldMkLst>
      </pc:sldChg>
      <pc:sldChg chg="modSp add mod">
        <pc:chgData name="Julie Descamp (CLEARWATER GROUP LLC)" userId="5ec9b45e-09f7-4acb-ae45-95f738816775" providerId="ADAL" clId="{772D4FFB-72E5-4A0A-A509-D0D570AF0A14}" dt="2020-07-22T19:27:55.399" v="5" actId="6549"/>
        <pc:sldMkLst>
          <pc:docMk/>
          <pc:sldMk cId="633729110" sldId="2076138216"/>
        </pc:sldMkLst>
        <pc:spChg chg="mod">
          <ac:chgData name="Julie Descamp (CLEARWATER GROUP LLC)" userId="5ec9b45e-09f7-4acb-ae45-95f738816775" providerId="ADAL" clId="{772D4FFB-72E5-4A0A-A509-D0D570AF0A14}" dt="2020-07-22T19:24:42.177" v="1"/>
          <ac:spMkLst>
            <pc:docMk/>
            <pc:sldMk cId="633729110" sldId="2076138216"/>
            <ac:spMk id="2" creationId="{00000000-0000-0000-0000-000000000000}"/>
          </ac:spMkLst>
        </pc:spChg>
        <pc:spChg chg="mod">
          <ac:chgData name="Julie Descamp (CLEARWATER GROUP LLC)" userId="5ec9b45e-09f7-4acb-ae45-95f738816775" providerId="ADAL" clId="{772D4FFB-72E5-4A0A-A509-D0D570AF0A14}" dt="2020-07-22T19:27:55.399"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772D4FFB-72E5-4A0A-A509-D0D570AF0A14}" dt="2020-07-22T19:24:17.938" v="0" actId="22"/>
        <pc:sldMasterMkLst>
          <pc:docMk/>
          <pc:sldMasterMk cId="87487412" sldId="2147483660"/>
        </pc:sldMasterMkLst>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772D4FFB-72E5-4A0A-A509-D0D570AF0A14}" dt="2020-07-22T19:24:59.641" v="3" actId="47"/>
        <pc:sldMasterMkLst>
          <pc:docMk/>
          <pc:sldMasterMk cId="662980139" sldId="2147484016"/>
        </pc:sldMasterMkLst>
        <pc:sldLayoutChg chg="del">
          <pc:chgData name="Julie Descamp (CLEARWATER GROUP LLC)" userId="5ec9b45e-09f7-4acb-ae45-95f738816775" providerId="ADAL" clId="{772D4FFB-72E5-4A0A-A509-D0D570AF0A14}" dt="2020-07-22T19:24:59.6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AD71E-DA74-48BF-A7DB-8894FDE64919}" type="datetimeFigureOut">
              <a:rPr lang="en-US" smtClean="0"/>
              <a:t>7/24/2020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43CB-CD60-4A17-A320-F3F2AD5A5AF0}" type="slidenum">
              <a:rPr lang="en-US" smtClean="0"/>
              <a:t>‹#›</a:t>
            </a:fld>
            <a:endParaRPr lang="en-US"/>
          </a:p>
        </p:txBody>
      </p:sp>
    </p:spTree>
    <p:extLst>
      <p:ext uri="{BB962C8B-B14F-4D97-AF65-F5344CB8AC3E}">
        <p14:creationId xmlns:p14="http://schemas.microsoft.com/office/powerpoint/2010/main" val="398347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icrosoft.sharepoint.com/:w:/t/MOCtoBaselineevents/EUsQYbuqDt1ImsQMn8hUh9kBdml-_9siCSuHVj9t6id6Ug?e=VF6v5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Goal of this slide: Convey that users want to be able to do net new things that will benefit employers;</a:t>
            </a:r>
          </a:p>
          <a:p>
            <a:endParaRPr lang="en-US"/>
          </a:p>
          <a:p>
            <a:r>
              <a:rPr lang="en-US"/>
              <a:t>when employees are empowered to solve their own problems using Microsoft tools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 They maximize the value of a company’s investment in Microsoft technology</a:t>
            </a:r>
          </a:p>
          <a:p>
            <a:endParaRPr lang="en-US"/>
          </a:p>
          <a:p>
            <a:r>
              <a:rPr lang="en-US"/>
              <a:t>- They learn</a:t>
            </a:r>
          </a:p>
          <a:p>
            <a:endParaRPr lang="en-US"/>
          </a:p>
          <a:p>
            <a:r>
              <a:rPr lang="en-US"/>
              <a:t>- They innovate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57BD1B-9439-416C-B779-2C85F9F8E1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66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391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1999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27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05586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4982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535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drawbacks and implementation differences for each.</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36355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baseline="0"/>
              <a:t>Demo Resources Found here: </a:t>
            </a: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Registering an application in Azure Active Directory</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https://microsoft.sharepoint.com/:w:/t/MOCtoBaselineevents/EUsQYbuqDt1ImsQMn8hUh9kBdml-_9siCSuHVj9t6id6Ug?e=VF6v5T</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indent="0">
              <a:buFontTx/>
              <a:buNone/>
            </a:pPr>
            <a:endParaRPr lang="en-US" baseline="0"/>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79110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Microsoft 365 has process management – and process automation at its roots.  We take for granted the processes it replaced – editing with white-out, or literally cutting and pasting documents together.  And it’s actually difficult to imagine how we managed without Excel.  Did the histogram/pivot tables even exist when our grandparents were at work?</a:t>
            </a:r>
          </a:p>
          <a:p>
            <a:endParaRPr lang="en-US" sz="850">
              <a:latin typeface="Segoe UI"/>
              <a:cs typeface="Segoe UI"/>
            </a:endParaRPr>
          </a:p>
          <a:p>
            <a:r>
              <a:rPr lang="en-US" sz="850">
                <a:latin typeface="Segoe UI"/>
                <a:cs typeface="Segoe UI"/>
              </a:rPr>
              <a:t>So yes, a lot has changed – dramatically.</a:t>
            </a:r>
          </a:p>
          <a:p>
            <a:endParaRPr lang="en-US" sz="850">
              <a:latin typeface="Segoe UI"/>
              <a:cs typeface="Segoe UI"/>
            </a:endParaRPr>
          </a:p>
          <a:p>
            <a:r>
              <a:rPr lang="en-US" sz="800"/>
              <a:t>The way we communicate.</a:t>
            </a:r>
          </a:p>
          <a:p>
            <a:r>
              <a:rPr lang="en-US" sz="800"/>
              <a:t>The way we store and file information</a:t>
            </a:r>
          </a:p>
          <a:p>
            <a:r>
              <a:rPr lang="en-US" sz="800"/>
              <a:t>The way we search and locate knowledge.</a:t>
            </a:r>
          </a:p>
          <a:p>
            <a:endParaRPr lang="en-US" sz="800"/>
          </a:p>
          <a:p>
            <a:r>
              <a:rPr lang="en-US" sz="800"/>
              <a:t>All transformed.  But transformation never stops.  And the features of product like Microsoft 365 to transform business processes  are conceived at scale.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Microsoft 365 has process management – and process automation at its roots.  We take for granted the processes it replaced – editing with white-out, or literally cutting and pasting documents together.  And it’s actually difficult to imagine how we managed without Excel.  Did the histogram/pivot tables even exist when our grandparents were at work?</a:t>
            </a:r>
          </a:p>
          <a:p>
            <a:endParaRPr lang="en-US" sz="850">
              <a:latin typeface="Segoe UI"/>
              <a:cs typeface="Segoe UI"/>
            </a:endParaRPr>
          </a:p>
          <a:p>
            <a:r>
              <a:rPr lang="en-US" sz="850">
                <a:latin typeface="Segoe UI"/>
                <a:cs typeface="Segoe UI"/>
              </a:rPr>
              <a:t>So yes, a lot has changed – dramatically.</a:t>
            </a:r>
          </a:p>
          <a:p>
            <a:endParaRPr lang="en-US" sz="850">
              <a:latin typeface="Segoe UI"/>
              <a:cs typeface="Segoe UI"/>
            </a:endParaRPr>
          </a:p>
          <a:p>
            <a:r>
              <a:rPr lang="en-US" sz="800"/>
              <a:t>The way we communicate.</a:t>
            </a:r>
          </a:p>
          <a:p>
            <a:r>
              <a:rPr lang="en-US" sz="800"/>
              <a:t>The way we store and file information</a:t>
            </a:r>
          </a:p>
          <a:p>
            <a:r>
              <a:rPr lang="en-US" sz="800"/>
              <a:t>The way we search and locate knowledge.</a:t>
            </a:r>
          </a:p>
          <a:p>
            <a:endParaRPr lang="en-US" sz="800"/>
          </a:p>
          <a:p>
            <a:r>
              <a:rPr lang="en-US" sz="800"/>
              <a:t>All transformed.  But transformation never stops.  And the features of product like Microsoft 365 to transform business processes  are conceived at scale.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process automation tools are built with 3</a:t>
            </a:r>
            <a:r>
              <a:rPr lang="en-US" baseline="30000"/>
              <a:t>rd</a:t>
            </a:r>
            <a:r>
              <a:rPr lang="en-US"/>
              <a:t> party extensibility options in mind.  Be it in outlook, surfacing content through an Add-In or Sending Actionable messages, displaying content in the Windows Timeline, integrating your applications with Microsoft Graph, and so on. </a:t>
            </a:r>
          </a:p>
          <a:p>
            <a:endParaRPr lang="en-US"/>
          </a:p>
          <a:p>
            <a:r>
              <a:rPr lang="en-US"/>
              <a:t>Today we are here to look at how we can use these tools to enable process automation.  </a:t>
            </a:r>
          </a:p>
          <a:p>
            <a:endParaRPr lang="en-US"/>
          </a:p>
          <a:p>
            <a:r>
              <a:rPr lang="en-US"/>
              <a:t>Microsoft 365 has a diverse offering of services and extensibility points, and we won’t cover all of them.  </a:t>
            </a:r>
          </a:p>
          <a:p>
            <a:endParaRPr lang="en-US"/>
          </a:p>
          <a:p>
            <a:r>
              <a:rPr lang="en-US"/>
              <a:t>But we will cover several options that will enable you to accomplish more within your organization.</a:t>
            </a:r>
          </a:p>
          <a:p>
            <a:endParaRPr lang="en-US"/>
          </a:p>
          <a:p>
            <a:r>
              <a:rPr lang="en-US"/>
              <a:t>Lets start with Microsoft Teams, and look at collaboration within business processes. </a:t>
            </a:r>
          </a:p>
        </p:txBody>
      </p:sp>
      <p:sp>
        <p:nvSpPr>
          <p:cNvPr id="4" name="Slide Number Placeholder 3"/>
          <p:cNvSpPr>
            <a:spLocks noGrp="1"/>
          </p:cNvSpPr>
          <p:nvPr>
            <p:ph type="sldNum" sz="quarter" idx="10"/>
          </p:nvPr>
        </p:nvSpPr>
        <p:spPr/>
        <p:txBody>
          <a:bodyPr/>
          <a:lstStyle/>
          <a:p>
            <a:pPr marL="0" marR="0" lvl="0" indent="0" algn="r" defTabSz="931723" rtl="0" eaLnBrk="1" fontAlgn="auto" latinLnBrk="0" hangingPunct="1">
              <a:lnSpc>
                <a:spcPct val="100000"/>
              </a:lnSpc>
              <a:spcBef>
                <a:spcPts val="0"/>
              </a:spcBef>
              <a:spcAft>
                <a:spcPts val="0"/>
              </a:spcAft>
              <a:buClrTx/>
              <a:buSzTx/>
              <a:buFontTx/>
              <a:buNone/>
              <a:tabLst/>
              <a:defRPr/>
            </a:pPr>
            <a:fld id="{B814E8CD-C84C-4BB6-A411-A5EC5F2119C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2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just recap.  We showed you how to:</a:t>
            </a:r>
          </a:p>
          <a:p>
            <a:endParaRPr lang="en-US"/>
          </a:p>
          <a:p>
            <a:pPr marL="171450" indent="-171450">
              <a:buFontTx/>
              <a:buChar char="-"/>
            </a:pPr>
            <a:r>
              <a:rPr lang="en-US"/>
              <a:t>Improve collaboration in teams using a simple </a:t>
            </a:r>
            <a:r>
              <a:rPr lang="en-US" err="1"/>
              <a:t>PowerApp</a:t>
            </a:r>
            <a:endParaRPr lang="en-US"/>
          </a:p>
          <a:p>
            <a:pPr marL="171450" indent="-171450">
              <a:buFontTx/>
              <a:buChar char="-"/>
            </a:pPr>
            <a:r>
              <a:rPr lang="en-US"/>
              <a:t>Automate and share repeatable tasks in Excel</a:t>
            </a:r>
          </a:p>
          <a:p>
            <a:pPr marL="171450" indent="-171450">
              <a:buFontTx/>
              <a:buChar char="-"/>
            </a:pPr>
            <a:r>
              <a:rPr lang="en-US"/>
              <a:t>Create workflows using SharePoint lists and </a:t>
            </a:r>
            <a:r>
              <a:rPr lang="en-US" err="1"/>
              <a:t>PowerAutomate</a:t>
            </a:r>
            <a:r>
              <a:rPr lang="en-US"/>
              <a:t> to keep people up-to-date no matter where they like to get work done</a:t>
            </a:r>
          </a:p>
          <a:p>
            <a:pPr marL="171450" indent="-171450">
              <a:buFontTx/>
              <a:buChar char="-"/>
            </a:pPr>
            <a:endParaRPr lang="en-US"/>
          </a:p>
          <a:p>
            <a:pPr marL="0" indent="0">
              <a:buFontTx/>
              <a:buNone/>
            </a:pPr>
            <a:r>
              <a:rPr lang="en-US"/>
              <a:t>Then we switched to pro-code to:</a:t>
            </a:r>
          </a:p>
          <a:p>
            <a:pPr marL="0" indent="0">
              <a:buFontTx/>
              <a:buNone/>
            </a:pPr>
            <a:endParaRPr lang="en-US"/>
          </a:p>
          <a:p>
            <a:pPr marL="171450" indent="-171450">
              <a:buFontTx/>
              <a:buChar char="-"/>
            </a:pPr>
            <a:r>
              <a:rPr lang="en-US"/>
              <a:t>Talk briefly about SharePoint as an engine for creating corporate portals, etc.</a:t>
            </a:r>
          </a:p>
          <a:p>
            <a:pPr marL="171450" indent="-171450">
              <a:buFontTx/>
              <a:buChar char="-"/>
            </a:pPr>
            <a:r>
              <a:rPr lang="en-US"/>
              <a:t>Looked at modern office add-ins and showed you Script Lab for JS developers and Adobe for end-users</a:t>
            </a:r>
          </a:p>
          <a:p>
            <a:pPr marL="171450" indent="-171450">
              <a:buFontTx/>
              <a:buChar char="-"/>
            </a:pPr>
            <a:r>
              <a:rPr lang="en-US"/>
              <a:t>And we closed with actionable messages, which are super-powerful and easy to build.</a:t>
            </a:r>
          </a:p>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7/24/2020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Learning Objectives:</a:t>
            </a:r>
          </a:p>
          <a:p>
            <a:pPr marL="457200" lvl="1" indent="-228600">
              <a:buFont typeface="Wingdings" panose="05000000000000000000" pitchFamily="2" charset="2"/>
              <a:buChar char=""/>
            </a:pPr>
            <a:r>
              <a:rPr lang="en-US"/>
              <a:t>Discuss authentication and authorization.</a:t>
            </a:r>
          </a:p>
          <a:p>
            <a:pPr marL="457200" lvl="1" indent="-228600">
              <a:buFont typeface="Wingdings" panose="05000000000000000000" pitchFamily="2" charset="2"/>
              <a:buChar char=""/>
            </a:pPr>
            <a:r>
              <a:rPr lang="en-US"/>
              <a:t>Describe the Microsoft identity platform.</a:t>
            </a:r>
          </a:p>
          <a:p>
            <a:pPr marL="457200" lvl="1" indent="-228600">
              <a:buFont typeface="Wingdings" panose="05000000000000000000" pitchFamily="2" charset="2"/>
              <a:buChar char=""/>
            </a:pPr>
            <a:r>
              <a:rPr lang="en-US"/>
              <a:t>Describe the supported identity topologies.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179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7/24/2020 3:08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91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02B-2B7F-4BE5-9B1F-4EAAA0A52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910D7-B40D-43B6-B61C-D5BC92277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0F53C-82A6-4DD1-9A02-DB0BDF4276EE}"/>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DDA7FFDB-E812-4931-AFCF-C83D671B4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2A298-C32C-4D92-ADCD-2D0BC2B1060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33575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BB6-4F30-4786-9743-2509B2771E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2AB450-AC94-4FCE-92F8-CFA4B88CA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9CEDF-AA92-407B-91AD-E040D04D19B1}"/>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105DED78-C126-4969-98F0-CCB1C60AB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1F29F-1D90-44EC-AFF6-E53B8053F0EE}"/>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9800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02E3-9BBC-4222-97AB-4886CFD55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0F2-5C25-4B44-88D1-347641DE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E898C-4143-412D-BE80-AF55BCA4D8B3}"/>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9B9F2EC1-D0D6-4C52-9AC5-A1421AB06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F7FF2-A5DD-41C3-8019-A671868A65C3}"/>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2243644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7935192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7/24/2020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504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199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5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28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1617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0825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6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7276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5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F01E-A8DC-4101-B6A6-8F7E08D24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38AE-9B2C-45A9-9FBE-9F06DD02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BB8B7-33ED-4096-9552-FFA0A429E187}"/>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248441CC-C87B-4D9D-9D89-4340550E6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46D75-020D-41DB-8E30-383624514722}"/>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40772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1701-60AC-472D-8074-5EAF7A7BE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E42D4-4BF7-41A8-AB5B-F0D10537F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CBABF-BB09-40D3-BBAF-3D8533EC3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2833-A65B-46E6-AAD1-52B48B9C39B2}"/>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6" name="Footer Placeholder 5">
            <a:extLst>
              <a:ext uri="{FF2B5EF4-FFF2-40B4-BE49-F238E27FC236}">
                <a16:creationId xmlns:a16="http://schemas.microsoft.com/office/drawing/2014/main" id="{975AD3FD-F938-4BA2-8D83-7A0882446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B071B-8888-4FAD-AE8E-84EDDF337586}"/>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194084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49C2-FABD-416D-8094-8BDCEE4CF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7090C-29BF-43EC-ADD4-67BBCD45A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F827D-85C6-4B8E-A8BC-0228E4C0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A920E-8E70-4CDB-B0F4-A9DD54DB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8840-B983-4DF8-A3BB-2A3891E2D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F1CCC-7F5B-4B0B-B9E7-B3BC470A9C77}"/>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8" name="Footer Placeholder 7">
            <a:extLst>
              <a:ext uri="{FF2B5EF4-FFF2-40B4-BE49-F238E27FC236}">
                <a16:creationId xmlns:a16="http://schemas.microsoft.com/office/drawing/2014/main" id="{8531E5E1-F178-4274-A1A8-E9899BA28B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A1DB3-88FC-4B1C-B2C6-19F44405F031}"/>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764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89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85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24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02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51B-CE71-49FF-BD61-F43FAD39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67BA2-79F7-4CEC-9321-77EE17463DE9}"/>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4" name="Footer Placeholder 3">
            <a:extLst>
              <a:ext uri="{FF2B5EF4-FFF2-40B4-BE49-F238E27FC236}">
                <a16:creationId xmlns:a16="http://schemas.microsoft.com/office/drawing/2014/main" id="{BCCB53BE-8969-4BFD-9FC1-04251440EA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60DBC-77A6-49B7-AD85-2DEC5A778E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253004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DFD74-C62E-4DDF-8AC0-1EA97292BA8C}"/>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3" name="Footer Placeholder 2">
            <a:extLst>
              <a:ext uri="{FF2B5EF4-FFF2-40B4-BE49-F238E27FC236}">
                <a16:creationId xmlns:a16="http://schemas.microsoft.com/office/drawing/2014/main" id="{FABE57A4-4B9B-4ED5-A8FF-32A99922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1EEF0-754C-4AA5-81F2-3D473BDD353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16138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C23-DFAC-4601-8C3B-3F2198F2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D3DB5-69CB-430D-B65A-0F989C682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A241-7975-458F-B43E-AB233255C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2350-F8E3-495D-9916-32F03A5417E3}"/>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6" name="Footer Placeholder 5">
            <a:extLst>
              <a:ext uri="{FF2B5EF4-FFF2-40B4-BE49-F238E27FC236}">
                <a16:creationId xmlns:a16="http://schemas.microsoft.com/office/drawing/2014/main" id="{3FC243D7-C2D0-45E2-A193-10A3246E5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FA3F6-355F-4AA6-B425-F85F9D90A67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815410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BE1-CA15-498B-BD93-C9A95BF13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5057-6715-40D7-A6CD-A9B77931F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E9B00E-64B4-4199-B966-1566B14E0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BAE2-63FB-4681-AD33-1C70E3AD4C0F}"/>
              </a:ext>
            </a:extLst>
          </p:cNvPr>
          <p:cNvSpPr>
            <a:spLocks noGrp="1"/>
          </p:cNvSpPr>
          <p:nvPr>
            <p:ph type="dt" sz="half" idx="10"/>
          </p:nvPr>
        </p:nvSpPr>
        <p:spPr/>
        <p:txBody>
          <a:bodyPr/>
          <a:lstStyle/>
          <a:p>
            <a:fld id="{787DE7C4-E45F-4F98-ABEA-DC46C755A483}" type="datetimeFigureOut">
              <a:rPr lang="en-US" smtClean="0"/>
              <a:t>7/24/2020</a:t>
            </a:fld>
            <a:endParaRPr lang="en-US"/>
          </a:p>
        </p:txBody>
      </p:sp>
      <p:sp>
        <p:nvSpPr>
          <p:cNvPr id="6" name="Footer Placeholder 5">
            <a:extLst>
              <a:ext uri="{FF2B5EF4-FFF2-40B4-BE49-F238E27FC236}">
                <a16:creationId xmlns:a16="http://schemas.microsoft.com/office/drawing/2014/main" id="{48C3792C-5293-4DDD-AEE0-C554B60DE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04AE0-9F78-4A97-8592-B5A1FCB6F91D}"/>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0370950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7/24/2020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3.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4.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B6F1-862C-4A17-BB4F-8CAD91A15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6EBE6-6612-48D4-949E-C3C26AB0A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63BCC-2EE1-4AA0-994B-BD52C1EA7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DE7C4-E45F-4F98-ABEA-DC46C755A483}" type="datetimeFigureOut">
              <a:rPr lang="en-US" smtClean="0"/>
              <a:t>7/24/2020</a:t>
            </a:fld>
            <a:endParaRPr lang="en-US"/>
          </a:p>
        </p:txBody>
      </p:sp>
      <p:sp>
        <p:nvSpPr>
          <p:cNvPr id="5" name="Footer Placeholder 4">
            <a:extLst>
              <a:ext uri="{FF2B5EF4-FFF2-40B4-BE49-F238E27FC236}">
                <a16:creationId xmlns:a16="http://schemas.microsoft.com/office/drawing/2014/main" id="{5D49B94C-0690-4625-A6D1-03D4982A8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C70C4-F1DD-4369-AEDF-66289BF19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A36DB-0E8F-48FC-9C82-46E0240CB5F2}" type="slidenum">
              <a:rPr lang="en-US" smtClean="0"/>
              <a:t>‹#›</a:t>
            </a:fld>
            <a:endParaRPr lang="en-US"/>
          </a:p>
        </p:txBody>
      </p:sp>
    </p:spTree>
    <p:extLst>
      <p:ext uri="{BB962C8B-B14F-4D97-AF65-F5344CB8AC3E}">
        <p14:creationId xmlns:p14="http://schemas.microsoft.com/office/powerpoint/2010/main" val="29909874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2" r:id="rId34"/>
    <p:sldLayoutId id="2147484053" r:id="rId35"/>
    <p:sldLayoutId id="2147484054" r:id="rId36"/>
    <p:sldLayoutId id="2147484055" r:id="rId37"/>
    <p:sldLayoutId id="2147484056"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DC3A8-677B-43A5-90B0-0E5CF2BAC92E}"/>
              </a:ext>
            </a:extLst>
          </p:cNvPr>
          <p:cNvSpPr>
            <a:spLocks noGrp="1"/>
          </p:cNvSpPr>
          <p:nvPr>
            <p:ph type="title" idx="4294967295"/>
          </p:nvPr>
        </p:nvSpPr>
        <p:spPr>
          <a:xfrm>
            <a:off x="483476" y="638022"/>
            <a:ext cx="4216400" cy="554037"/>
          </a:xfrm>
        </p:spPr>
        <p:txBody>
          <a:bodyPr>
            <a:noAutofit/>
          </a:bodyPr>
          <a:lstStyle/>
          <a:p>
            <a:r>
              <a:rPr lang="en-US" sz="3600" spc="-50">
                <a:ln w="3175">
                  <a:noFill/>
                </a:ln>
                <a:latin typeface="Segoe UI Semibold" panose="020B0702040204020203" pitchFamily="34" charset="0"/>
                <a:ea typeface="+mn-ea"/>
                <a:cs typeface="Segoe UI Semibold" panose="020B0702040204020203" pitchFamily="34" charset="0"/>
              </a:rPr>
              <a:t>Collaborative Business Processes</a:t>
            </a:r>
          </a:p>
        </p:txBody>
      </p:sp>
      <p:sp>
        <p:nvSpPr>
          <p:cNvPr id="4" name="Text Placeholder 3">
            <a:extLst>
              <a:ext uri="{FF2B5EF4-FFF2-40B4-BE49-F238E27FC236}">
                <a16:creationId xmlns:a16="http://schemas.microsoft.com/office/drawing/2014/main" id="{57C64A20-1D1D-408D-B10E-172E27B77C75}"/>
              </a:ext>
            </a:extLst>
          </p:cNvPr>
          <p:cNvSpPr>
            <a:spLocks noGrp="1"/>
          </p:cNvSpPr>
          <p:nvPr>
            <p:ph type="body" sz="quarter" idx="4294967295"/>
          </p:nvPr>
        </p:nvSpPr>
        <p:spPr>
          <a:xfrm>
            <a:off x="588262" y="5554493"/>
            <a:ext cx="3243263" cy="554037"/>
          </a:xfrm>
        </p:spPr>
        <p:txBody>
          <a:bodyPr lIns="0">
            <a:normAutofit lnSpcReduction="10000"/>
          </a:bodyPr>
          <a:lstStyle/>
          <a:p>
            <a:pPr marL="0" indent="0">
              <a:spcAft>
                <a:spcPts val="1800"/>
              </a:spcAft>
              <a:buNone/>
            </a:pPr>
            <a:r>
              <a:rPr lang="en-US" sz="2000" b="1">
                <a:solidFill>
                  <a:srgbClr val="0078D4"/>
                </a:solidFill>
                <a:latin typeface="Segoe UI Semibold"/>
                <a:cs typeface="Segoe UI" panose="020B0502040204020203" pitchFamily="34" charset="0"/>
              </a:rPr>
              <a:t>Embed logic</a:t>
            </a:r>
            <a:br>
              <a:rPr lang="en-US" sz="1600" b="1">
                <a:solidFill>
                  <a:schemeClr val="accent3"/>
                </a:solidFill>
              </a:rPr>
            </a:br>
            <a:r>
              <a:rPr lang="en-US" sz="1600">
                <a:solidFill>
                  <a:srgbClr val="1A1A1A"/>
                </a:solidFill>
                <a:latin typeface="Segoe UI"/>
              </a:rPr>
              <a:t>include business rules with content  </a:t>
            </a:r>
          </a:p>
        </p:txBody>
      </p:sp>
      <p:pic>
        <p:nvPicPr>
          <p:cNvPr id="8" name="Picture 7">
            <a:extLst>
              <a:ext uri="{FF2B5EF4-FFF2-40B4-BE49-F238E27FC236}">
                <a16:creationId xmlns:a16="http://schemas.microsoft.com/office/drawing/2014/main" id="{2FB103B1-9F7D-4442-A765-8A2C306EEB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1"/>
            <a:ext cx="6096001" cy="6858000"/>
          </a:xfrm>
          <a:prstGeom prst="rect">
            <a:avLst/>
          </a:prstGeom>
        </p:spPr>
      </p:pic>
      <p:sp>
        <p:nvSpPr>
          <p:cNvPr id="9" name="Rectangle 8">
            <a:extLst>
              <a:ext uri="{FF2B5EF4-FFF2-40B4-BE49-F238E27FC236}">
                <a16:creationId xmlns:a16="http://schemas.microsoft.com/office/drawing/2014/main" id="{D25CEDF3-4079-42BC-912B-99AF7E2BB08D}"/>
              </a:ext>
            </a:extLst>
          </p:cNvPr>
          <p:cNvSpPr/>
          <p:nvPr/>
        </p:nvSpPr>
        <p:spPr>
          <a:xfrm>
            <a:off x="588263" y="1926729"/>
            <a:ext cx="32748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en-US" sz="2000" b="1">
                <a:solidFill>
                  <a:srgbClr val="0078D4"/>
                </a:solidFill>
                <a:latin typeface="Segoe UI Semibold"/>
                <a:cs typeface="Segoe UI" panose="020B0502040204020203" pitchFamily="34" charset="0"/>
              </a:rPr>
              <a:t>Save time</a:t>
            </a:r>
            <a:br>
              <a:rPr kumimoji="0" lang="en-US" sz="1600" b="1" i="0" u="none" strike="noStrike" kern="1200" cap="none" spc="0" normalizeH="0" baseline="0" noProof="0">
                <a:ln>
                  <a:noFill/>
                </a:ln>
                <a:solidFill>
                  <a:srgbClr val="50E6FF"/>
                </a:solidFill>
                <a:effectLst/>
                <a:uLnTx/>
                <a:uFillTx/>
                <a:latin typeface="Segoe UI"/>
                <a:ea typeface="+mn-ea"/>
                <a:cs typeface="+mn-cs"/>
              </a:rPr>
            </a:br>
            <a:r>
              <a:rPr lang="en-US" sz="1600">
                <a:solidFill>
                  <a:srgbClr val="1A1A1A"/>
                </a:solidFill>
                <a:latin typeface="Segoe UI"/>
              </a:rPr>
              <a:t>gain efficiency in task completion</a:t>
            </a:r>
          </a:p>
        </p:txBody>
      </p:sp>
      <p:sp>
        <p:nvSpPr>
          <p:cNvPr id="10" name="Rectangle 9">
            <a:extLst>
              <a:ext uri="{FF2B5EF4-FFF2-40B4-BE49-F238E27FC236}">
                <a16:creationId xmlns:a16="http://schemas.microsoft.com/office/drawing/2014/main" id="{2962BF9C-7458-4055-9691-1CB01D76EFD0}"/>
              </a:ext>
            </a:extLst>
          </p:cNvPr>
          <p:cNvSpPr/>
          <p:nvPr/>
        </p:nvSpPr>
        <p:spPr>
          <a:xfrm>
            <a:off x="588263" y="2833670"/>
            <a:ext cx="34110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en-US" sz="2000" b="1">
                <a:solidFill>
                  <a:srgbClr val="0078D4"/>
                </a:solidFill>
                <a:latin typeface="Segoe UI Semibold"/>
                <a:cs typeface="Segoe UI" panose="020B0502040204020203" pitchFamily="34" charset="0"/>
              </a:rPr>
              <a:t>Streamline processes</a:t>
            </a:r>
            <a:br>
              <a:rPr kumimoji="0" lang="en-US" sz="1600" b="1" i="0" u="none" strike="noStrike" kern="1200" cap="none" spc="0" normalizeH="0" baseline="0" noProof="0">
                <a:ln>
                  <a:noFill/>
                </a:ln>
                <a:solidFill>
                  <a:srgbClr val="50E6FF"/>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remove errors from processes</a:t>
            </a:r>
          </a:p>
        </p:txBody>
      </p:sp>
      <p:sp>
        <p:nvSpPr>
          <p:cNvPr id="11" name="Rectangle 10">
            <a:extLst>
              <a:ext uri="{FF2B5EF4-FFF2-40B4-BE49-F238E27FC236}">
                <a16:creationId xmlns:a16="http://schemas.microsoft.com/office/drawing/2014/main" id="{C02C5069-9F4D-4AA5-8E02-7602D373AC7E}"/>
              </a:ext>
            </a:extLst>
          </p:cNvPr>
          <p:cNvSpPr/>
          <p:nvPr/>
        </p:nvSpPr>
        <p:spPr>
          <a:xfrm>
            <a:off x="588262" y="3740611"/>
            <a:ext cx="5065777"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en-US" sz="2000" b="1">
                <a:solidFill>
                  <a:srgbClr val="0078D4"/>
                </a:solidFill>
                <a:latin typeface="Segoe UI Semibold"/>
                <a:cs typeface="Segoe UI" panose="020B0502040204020203" pitchFamily="34" charset="0"/>
              </a:rPr>
              <a:t>Gain skills</a:t>
            </a:r>
            <a:br>
              <a:rPr kumimoji="0" lang="en-US" sz="1600" b="1" i="0" u="none" strike="noStrike" kern="1200" cap="none" spc="0" normalizeH="0" baseline="0" noProof="0">
                <a:ln>
                  <a:noFill/>
                </a:ln>
                <a:solidFill>
                  <a:srgbClr val="50E6FF"/>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continue to grow their skills and organizational impact</a:t>
            </a:r>
          </a:p>
        </p:txBody>
      </p:sp>
      <p:sp>
        <p:nvSpPr>
          <p:cNvPr id="12" name="Rectangle 11">
            <a:extLst>
              <a:ext uri="{FF2B5EF4-FFF2-40B4-BE49-F238E27FC236}">
                <a16:creationId xmlns:a16="http://schemas.microsoft.com/office/drawing/2014/main" id="{3E114CF7-B23B-4849-87C8-51276642F3DB}"/>
              </a:ext>
            </a:extLst>
          </p:cNvPr>
          <p:cNvSpPr/>
          <p:nvPr/>
        </p:nvSpPr>
        <p:spPr>
          <a:xfrm>
            <a:off x="588262" y="4647552"/>
            <a:ext cx="5065777"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en-US" sz="2000" b="1">
                <a:solidFill>
                  <a:srgbClr val="0078D4"/>
                </a:solidFill>
                <a:latin typeface="Segoe UI Semibold"/>
                <a:cs typeface="Segoe UI" panose="020B0502040204020203" pitchFamily="34" charset="0"/>
              </a:rPr>
              <a:t>Be innovative</a:t>
            </a:r>
            <a:br>
              <a:rPr kumimoji="0" lang="en-US" sz="1600" b="1" i="0" u="none" strike="noStrike" kern="1200" cap="none" spc="0" normalizeH="0" baseline="0" noProof="0">
                <a:ln>
                  <a:noFill/>
                </a:ln>
                <a:solidFill>
                  <a:srgbClr val="50E6FF"/>
                </a:solidFill>
                <a:effectLst/>
                <a:uLnTx/>
                <a:uFillTx/>
                <a:latin typeface="Segoe UI"/>
                <a:ea typeface="+mn-ea"/>
                <a:cs typeface="+mn-cs"/>
              </a:rPr>
            </a:br>
            <a:r>
              <a:rPr kumimoji="0" lang="en-US" sz="1600" b="0" i="0" u="none" strike="noStrike" kern="1200" cap="none" spc="0" normalizeH="0" baseline="0" noProof="0">
                <a:ln>
                  <a:noFill/>
                </a:ln>
                <a:solidFill>
                  <a:srgbClr val="1A1A1A"/>
                </a:solidFill>
                <a:effectLst/>
                <a:uLnTx/>
                <a:uFillTx/>
                <a:latin typeface="Segoe UI"/>
                <a:ea typeface="+mn-ea"/>
                <a:cs typeface="+mn-cs"/>
              </a:rPr>
              <a:t>spend their time at work utilizing their creativity  </a:t>
            </a:r>
          </a:p>
        </p:txBody>
      </p:sp>
    </p:spTree>
    <p:extLst>
      <p:ext uri="{BB962C8B-B14F-4D97-AF65-F5344CB8AC3E}">
        <p14:creationId xmlns:p14="http://schemas.microsoft.com/office/powerpoint/2010/main" val="18799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t>Overview of Microsoft identity platform</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en-US">
                <a:latin typeface="Segoe UI" panose="020B0502040204020203" pitchFamily="34" charset="0"/>
                <a:cs typeface="Segoe UI" panose="020B0502040204020203" pitchFamily="34" charset="0"/>
              </a:rPr>
              <a:t>Microsoft identity platform (v. 2.0) is an evolution of the Azure Active Directory v1.0 (Azure AD) developer platform.</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The Microsoft identity platform consists of: </a:t>
            </a:r>
          </a:p>
          <a:p>
            <a:pPr marL="457200" lvl="1" indent="-228600">
              <a:buFont typeface="Wingdings" panose="05000000000000000000" pitchFamily="2" charset="2"/>
              <a:buChar char=""/>
            </a:pPr>
            <a:r>
              <a:rPr lang="en-US"/>
              <a:t>OAuth 2.0 and OpenID Connect standard-compliant authentication service.</a:t>
            </a:r>
          </a:p>
          <a:p>
            <a:pPr marL="457200" lvl="1" indent="-228600">
              <a:buFont typeface="Wingdings" panose="05000000000000000000" pitchFamily="2" charset="2"/>
              <a:buChar char=""/>
            </a:pPr>
            <a:r>
              <a:rPr lang="en-US"/>
              <a:t>Open-source libraries.</a:t>
            </a:r>
          </a:p>
          <a:p>
            <a:pPr marL="457200" lvl="1" indent="-228600">
              <a:buFont typeface="Wingdings" panose="05000000000000000000" pitchFamily="2" charset="2"/>
              <a:buChar char=""/>
            </a:pPr>
            <a:r>
              <a:rPr lang="en-US"/>
              <a:t>Application management portal.</a:t>
            </a:r>
          </a:p>
          <a:p>
            <a:pPr marL="457200" lvl="1" indent="-228600">
              <a:buFont typeface="Wingdings" panose="05000000000000000000" pitchFamily="2" charset="2"/>
              <a:buChar char=""/>
            </a:pPr>
            <a:r>
              <a:rPr lang="en-US"/>
              <a:t>Application configuration API and PowerShell.</a:t>
            </a:r>
          </a:p>
          <a:p>
            <a:pPr marL="457200" lvl="1" indent="-228600">
              <a:buFont typeface="Wingdings" panose="05000000000000000000" pitchFamily="2" charset="2"/>
              <a:buChar char=""/>
            </a:pPr>
            <a:r>
              <a:rPr lang="en-US"/>
              <a:t>Developer content.</a:t>
            </a:r>
          </a:p>
          <a:p>
            <a:endParaRPr lang="en-US" b="1"/>
          </a:p>
          <a:p>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t>Overview of Microsoft identity platform (cont.)</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p>
          <a:p>
            <a:endParaRPr lang="en-US">
              <a:latin typeface="Segoe UI" panose="020B0502040204020203" pitchFamily="34" charset="0"/>
              <a:cs typeface="Segoe UI" panose="020B0502040204020203" pitchFamily="34" charset="0"/>
            </a:endParaRPr>
          </a:p>
        </p:txBody>
      </p:sp>
      <p:pic>
        <p:nvPicPr>
          <p:cNvPr id="6" name="Picture 5" descr="Microsoft identity experience at a high level diagram">
            <a:extLst>
              <a:ext uri="{FF2B5EF4-FFF2-40B4-BE49-F238E27FC236}">
                <a16:creationId xmlns:a16="http://schemas.microsoft.com/office/drawing/2014/main" id="{93CC4354-7F64-4AAF-AFDA-B5A7ACE7E6A3}"/>
              </a:ext>
            </a:extLst>
          </p:cNvPr>
          <p:cNvPicPr/>
          <p:nvPr/>
        </p:nvPicPr>
        <p:blipFill>
          <a:blip r:embed="rId3"/>
          <a:stretch>
            <a:fillRect/>
          </a:stretch>
        </p:blipFill>
        <p:spPr>
          <a:xfrm>
            <a:off x="1854945" y="1908346"/>
            <a:ext cx="8481410" cy="4298315"/>
          </a:xfrm>
          <a:prstGeom prst="rect">
            <a:avLst/>
          </a:prstGeom>
        </p:spPr>
      </p:pic>
    </p:spTree>
    <p:extLst>
      <p:ext uri="{BB962C8B-B14F-4D97-AF65-F5344CB8AC3E}">
        <p14:creationId xmlns:p14="http://schemas.microsoft.com/office/powerpoint/2010/main" val="259311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en-US"/>
              <a:t>Identity topology</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en-US"/>
              <a:t>Microsoft identity platform supports the following identity topologies:</a:t>
            </a:r>
          </a:p>
          <a:p>
            <a:pPr marL="457200" lvl="1" indent="-228600">
              <a:buFont typeface="Wingdings" panose="05000000000000000000" pitchFamily="2" charset="2"/>
              <a:buChar char=""/>
            </a:pPr>
            <a:r>
              <a:rPr lang="en-US"/>
              <a:t>Consumer</a:t>
            </a:r>
          </a:p>
          <a:p>
            <a:pPr marL="457200" lvl="1" indent="-228600">
              <a:buFont typeface="Wingdings" panose="05000000000000000000" pitchFamily="2" charset="2"/>
              <a:buChar char=""/>
            </a:pPr>
            <a:r>
              <a:rPr lang="en-US"/>
              <a:t>Enterprises</a:t>
            </a:r>
          </a:p>
          <a:p>
            <a:pPr marL="457200" lvl="1" indent="-228600">
              <a:buFont typeface="Wingdings" panose="05000000000000000000" pitchFamily="2" charset="2"/>
              <a:buChar char=""/>
            </a:pPr>
            <a:r>
              <a:rPr lang="en-US"/>
              <a:t>Business to Business (B2B)</a:t>
            </a:r>
          </a:p>
          <a:p>
            <a:pPr marL="457200" lvl="1" indent="-228600">
              <a:buFont typeface="Wingdings" panose="05000000000000000000" pitchFamily="2" charset="2"/>
              <a:buChar char=""/>
            </a:pPr>
            <a:r>
              <a:rPr lang="en-US"/>
              <a:t>Business to Customer (B2C)</a:t>
            </a: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1F820-50B8-443C-885E-EDD6F9074F5C}"/>
              </a:ext>
            </a:extLst>
          </p:cNvPr>
          <p:cNvSpPr>
            <a:spLocks noGrp="1"/>
          </p:cNvSpPr>
          <p:nvPr>
            <p:ph type="title"/>
          </p:nvPr>
        </p:nvSpPr>
        <p:spPr/>
        <p:txBody>
          <a:bodyPr/>
          <a:lstStyle/>
          <a:p>
            <a:r>
              <a:rPr lang="en-US"/>
              <a:t>Register an application</a:t>
            </a:r>
          </a:p>
        </p:txBody>
      </p:sp>
    </p:spTree>
    <p:extLst>
      <p:ext uri="{BB962C8B-B14F-4D97-AF65-F5344CB8AC3E}">
        <p14:creationId xmlns:p14="http://schemas.microsoft.com/office/powerpoint/2010/main" val="34350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Overview of application model</a:t>
            </a:r>
          </a:p>
        </p:txBody>
      </p:sp>
      <p:sp>
        <p:nvSpPr>
          <p:cNvPr id="7" name="TextBox 6">
            <a:extLst>
              <a:ext uri="{FF2B5EF4-FFF2-40B4-BE49-F238E27FC236}">
                <a16:creationId xmlns:a16="http://schemas.microsoft.com/office/drawing/2014/main" id="{E4E37CE5-DECC-4200-BE5F-0A932316E9E7}"/>
              </a:ext>
            </a:extLst>
          </p:cNvPr>
          <p:cNvSpPr txBox="1"/>
          <p:nvPr/>
        </p:nvSpPr>
        <p:spPr>
          <a:xfrm>
            <a:off x="541622" y="1572895"/>
            <a:ext cx="4376364" cy="3016210"/>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Authentication </a:t>
            </a:r>
          </a:p>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Authorization</a:t>
            </a:r>
          </a:p>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Application object</a:t>
            </a:r>
          </a:p>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Service principal</a:t>
            </a:r>
          </a:p>
          <a:p>
            <a:pPr marL="228600" indent="-228600" defTabSz="932742">
              <a:spcBef>
                <a:spcPct val="20000"/>
              </a:spcBef>
              <a:buSzPct val="90000"/>
              <a:buFont typeface="Wingdings" panose="05000000000000000000" pitchFamily="2" charset="2"/>
              <a:buChar char=""/>
            </a:pPr>
            <a:r>
              <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Consent</a:t>
            </a:r>
          </a:p>
          <a:p>
            <a:pPr defTabSz="932742">
              <a:spcBef>
                <a:spcPct val="20000"/>
              </a:spcBef>
              <a:buSzPct val="90000"/>
            </a:pPr>
            <a:endParaRPr lang="en-US" sz="28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5" name="Picture 4" descr="Simplified provisioning flow driven by consent">
            <a:extLst>
              <a:ext uri="{FF2B5EF4-FFF2-40B4-BE49-F238E27FC236}">
                <a16:creationId xmlns:a16="http://schemas.microsoft.com/office/drawing/2014/main" id="{F818A890-AD97-4980-8775-4CB3EAA2827F}"/>
              </a:ext>
            </a:extLst>
          </p:cNvPr>
          <p:cNvPicPr>
            <a:picLocks noChangeAspect="1"/>
          </p:cNvPicPr>
          <p:nvPr/>
        </p:nvPicPr>
        <p:blipFill>
          <a:blip r:embed="rId3"/>
          <a:stretch>
            <a:fillRect/>
          </a:stretch>
        </p:blipFill>
        <p:spPr>
          <a:xfrm>
            <a:off x="5590528" y="1774916"/>
            <a:ext cx="6174839" cy="4288213"/>
          </a:xfrm>
          <a:prstGeom prst="rect">
            <a:avLst/>
          </a:prstGeom>
        </p:spPr>
      </p:pic>
    </p:spTree>
    <p:extLst>
      <p:ext uri="{BB962C8B-B14F-4D97-AF65-F5344CB8AC3E}">
        <p14:creationId xmlns:p14="http://schemas.microsoft.com/office/powerpoint/2010/main" val="2032132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Application and service principal objects</a:t>
            </a:r>
          </a:p>
        </p:txBody>
      </p:sp>
      <p:sp>
        <p:nvSpPr>
          <p:cNvPr id="8" name="Text Placeholder 2">
            <a:extLst>
              <a:ext uri="{FF2B5EF4-FFF2-40B4-BE49-F238E27FC236}">
                <a16:creationId xmlns:a16="http://schemas.microsoft.com/office/drawing/2014/main" id="{E8E27A1E-07C5-4477-919E-8B0B63A43A62}"/>
              </a:ext>
            </a:extLst>
          </p:cNvPr>
          <p:cNvSpPr>
            <a:spLocks noGrp="1"/>
          </p:cNvSpPr>
          <p:nvPr>
            <p:ph type="body" sz="quarter" idx="10"/>
          </p:nvPr>
        </p:nvSpPr>
        <p:spPr>
          <a:xfrm>
            <a:off x="584199" y="1435497"/>
            <a:ext cx="5359401" cy="4188063"/>
          </a:xfrm>
        </p:spPr>
        <p:txBody>
          <a:bodyPr/>
          <a:lstStyle/>
          <a:p>
            <a:r>
              <a:rPr lang="en-US">
                <a:latin typeface="Segoe UI" panose="020B0502040204020203" pitchFamily="34" charset="0"/>
                <a:cs typeface="Segoe UI" panose="020B0502040204020203" pitchFamily="34" charset="0"/>
              </a:rPr>
              <a:t>Application object </a:t>
            </a:r>
          </a:p>
          <a:p>
            <a:pPr lvl="1"/>
            <a:r>
              <a:rPr lang="en-US"/>
              <a:t>The application properties stored in the manifest.</a:t>
            </a:r>
          </a:p>
          <a:p>
            <a:pPr lvl="1"/>
            <a:r>
              <a:rPr lang="en-US"/>
              <a:t>Defines the required application permissions.</a:t>
            </a:r>
          </a:p>
          <a:p>
            <a:r>
              <a:rPr lang="en-US">
                <a:latin typeface="Segoe UI" panose="020B0502040204020203" pitchFamily="34" charset="0"/>
                <a:cs typeface="Segoe UI" panose="020B0502040204020203" pitchFamily="34" charset="0"/>
              </a:rPr>
              <a:t>Service principal object</a:t>
            </a:r>
          </a:p>
          <a:p>
            <a:pPr lvl="1"/>
            <a:r>
              <a:rPr lang="en-US"/>
              <a:t>A copy of the application object used in non-home tenants to define application permissions.</a:t>
            </a:r>
          </a:p>
          <a:p>
            <a:pPr marL="228600" lvl="1" indent="0">
              <a:buNone/>
            </a:pPr>
            <a:endParaRPr lang="en-US"/>
          </a:p>
        </p:txBody>
      </p:sp>
      <p:pic>
        <p:nvPicPr>
          <p:cNvPr id="4" name="Picture 3" descr="Diagram illustrates the relationship between an application's application object and corresponding service principal objects">
            <a:extLst>
              <a:ext uri="{FF2B5EF4-FFF2-40B4-BE49-F238E27FC236}">
                <a16:creationId xmlns:a16="http://schemas.microsoft.com/office/drawing/2014/main" id="{13024429-84ED-4E05-A517-1380F59C1E78}"/>
              </a:ext>
            </a:extLst>
          </p:cNvPr>
          <p:cNvPicPr/>
          <p:nvPr/>
        </p:nvPicPr>
        <p:blipFill>
          <a:blip r:embed="rId3"/>
          <a:stretch>
            <a:fillRect/>
          </a:stretch>
        </p:blipFill>
        <p:spPr>
          <a:xfrm>
            <a:off x="5943600" y="2335649"/>
            <a:ext cx="5943600" cy="3712210"/>
          </a:xfrm>
          <a:prstGeom prst="rect">
            <a:avLst/>
          </a:prstGeom>
        </p:spPr>
      </p:pic>
    </p:spTree>
    <p:extLst>
      <p:ext uri="{BB962C8B-B14F-4D97-AF65-F5344CB8AC3E}">
        <p14:creationId xmlns:p14="http://schemas.microsoft.com/office/powerpoint/2010/main" val="20850754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Determine the account type</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793847"/>
            <a:ext cx="11018520" cy="1465016"/>
          </a:xfrm>
        </p:spPr>
        <p:txBody>
          <a:bodyPr vert="horz" wrap="square" lIns="0" tIns="0" rIns="0" bIns="0" rtlCol="0" anchor="t">
            <a:spAutoFit/>
          </a:bodyPr>
          <a:lstStyle/>
          <a:p>
            <a:r>
              <a:rPr lang="en-US">
                <a:latin typeface="Segoe UI" panose="020B0502040204020203" pitchFamily="34" charset="0"/>
                <a:cs typeface="Segoe UI" panose="020B0502040204020203" pitchFamily="34" charset="0"/>
              </a:rPr>
              <a:t>Single organization</a:t>
            </a:r>
          </a:p>
          <a:p>
            <a:r>
              <a:rPr lang="en-US">
                <a:latin typeface="Segoe UI" panose="020B0502040204020203" pitchFamily="34" charset="0"/>
                <a:cs typeface="Segoe UI" panose="020B0502040204020203" pitchFamily="34" charset="0"/>
              </a:rPr>
              <a:t>Multiple organizations</a:t>
            </a:r>
          </a:p>
          <a:p>
            <a:r>
              <a:rPr lang="en-US">
                <a:latin typeface="Segoe UI" panose="020B0502040204020203" pitchFamily="34" charset="0"/>
                <a:cs typeface="Segoe UI" panose="020B0502040204020203" pitchFamily="34" charset="0"/>
              </a:rPr>
              <a:t>Personal Microsoft accounts</a:t>
            </a:r>
          </a:p>
        </p:txBody>
      </p:sp>
      <p:pic>
        <p:nvPicPr>
          <p:cNvPr id="7" name="Picture 6" descr="Shows the screen to register a new application in the Azure portal">
            <a:extLst>
              <a:ext uri="{FF2B5EF4-FFF2-40B4-BE49-F238E27FC236}">
                <a16:creationId xmlns:a16="http://schemas.microsoft.com/office/drawing/2014/main" id="{0E4AA1F2-A544-474F-8D1E-96BFDDD1B00A}"/>
              </a:ext>
            </a:extLst>
          </p:cNvPr>
          <p:cNvPicPr>
            <a:picLocks noChangeAspect="1"/>
          </p:cNvPicPr>
          <p:nvPr/>
        </p:nvPicPr>
        <p:blipFill>
          <a:blip r:embed="rId3"/>
          <a:stretch>
            <a:fillRect/>
          </a:stretch>
        </p:blipFill>
        <p:spPr>
          <a:xfrm>
            <a:off x="5568941" y="1440445"/>
            <a:ext cx="6107947" cy="4960355"/>
          </a:xfrm>
          <a:prstGeom prst="rect">
            <a:avLst/>
          </a:prstGeom>
        </p:spPr>
      </p:pic>
    </p:spTree>
    <p:extLst>
      <p:ext uri="{BB962C8B-B14F-4D97-AF65-F5344CB8AC3E}">
        <p14:creationId xmlns:p14="http://schemas.microsoft.com/office/powerpoint/2010/main" val="1029743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397722" y="310287"/>
            <a:ext cx="10515600" cy="1325563"/>
          </a:xfrm>
        </p:spPr>
        <p:txBody>
          <a:bodyPr/>
          <a:lstStyle/>
          <a:p>
            <a:r>
              <a:rPr lang="en-US"/>
              <a:t>Register an application</a:t>
            </a:r>
          </a:p>
        </p:txBody>
      </p:sp>
      <p:sp>
        <p:nvSpPr>
          <p:cNvPr id="8" name="Text Placeholder 2">
            <a:extLst>
              <a:ext uri="{FF2B5EF4-FFF2-40B4-BE49-F238E27FC236}">
                <a16:creationId xmlns:a16="http://schemas.microsoft.com/office/drawing/2014/main" id="{07316F16-B0F6-4BC9-9234-67804CB47BF1}"/>
              </a:ext>
            </a:extLst>
          </p:cNvPr>
          <p:cNvSpPr>
            <a:spLocks noGrp="1"/>
          </p:cNvSpPr>
          <p:nvPr>
            <p:ph type="body" sz="quarter" idx="10"/>
          </p:nvPr>
        </p:nvSpPr>
        <p:spPr>
          <a:xfrm>
            <a:off x="584200" y="1793847"/>
            <a:ext cx="11018520" cy="2499146"/>
          </a:xfrm>
        </p:spPr>
        <p:txBody>
          <a:bodyPr vert="horz" wrap="square" lIns="0" tIns="0" rIns="0" bIns="0" rtlCol="0" anchor="t">
            <a:spAutoFit/>
          </a:bodyPr>
          <a:lstStyle/>
          <a:p>
            <a:r>
              <a:rPr lang="en-US">
                <a:latin typeface="Segoe UI" panose="020B0502040204020203" pitchFamily="34" charset="0"/>
                <a:cs typeface="Segoe UI" panose="020B0502040204020203" pitchFamily="34" charset="0"/>
              </a:rPr>
              <a:t>Application name</a:t>
            </a:r>
          </a:p>
          <a:p>
            <a:r>
              <a:rPr lang="en-US"/>
              <a:t>Supported account types</a:t>
            </a:r>
          </a:p>
          <a:p>
            <a:r>
              <a:rPr lang="en-US"/>
              <a:t>Redirect URI (optional)</a:t>
            </a:r>
          </a:p>
          <a:p>
            <a:pPr marL="0" indent="0">
              <a:buNone/>
            </a:pPr>
            <a:endParaRPr lang="en-US"/>
          </a:p>
          <a:p>
            <a:endParaRPr lang="en-US">
              <a:latin typeface="Segoe UI" panose="020B0502040204020203" pitchFamily="34" charset="0"/>
              <a:cs typeface="Segoe UI" panose="020B0502040204020203" pitchFamily="34" charset="0"/>
            </a:endParaRPr>
          </a:p>
        </p:txBody>
      </p:sp>
      <p:pic>
        <p:nvPicPr>
          <p:cNvPr id="3" name="Picture 2" descr="Screenshot to register an application">
            <a:extLst>
              <a:ext uri="{FF2B5EF4-FFF2-40B4-BE49-F238E27FC236}">
                <a16:creationId xmlns:a16="http://schemas.microsoft.com/office/drawing/2014/main" id="{BBA6A240-BC09-4EE4-85FB-EB3AF2855C2E}"/>
              </a:ext>
            </a:extLst>
          </p:cNvPr>
          <p:cNvPicPr>
            <a:picLocks noChangeAspect="1"/>
          </p:cNvPicPr>
          <p:nvPr/>
        </p:nvPicPr>
        <p:blipFill>
          <a:blip r:embed="rId3"/>
          <a:stretch>
            <a:fillRect/>
          </a:stretch>
        </p:blipFill>
        <p:spPr>
          <a:xfrm>
            <a:off x="4837220" y="1231087"/>
            <a:ext cx="6076102" cy="4706113"/>
          </a:xfrm>
          <a:prstGeom prst="rect">
            <a:avLst/>
          </a:prstGeom>
          <a:ln>
            <a:solidFill>
              <a:schemeClr val="bg1">
                <a:lumMod val="95000"/>
              </a:schemeClr>
            </a:solidFill>
          </a:ln>
        </p:spPr>
      </p:pic>
      <p:pic>
        <p:nvPicPr>
          <p:cNvPr id="4" name="Picture 3" descr="Example of a newly registered app's overview page&#10;">
            <a:extLst>
              <a:ext uri="{FF2B5EF4-FFF2-40B4-BE49-F238E27FC236}">
                <a16:creationId xmlns:a16="http://schemas.microsoft.com/office/drawing/2014/main" id="{B86218E1-A8AF-46C1-B3BA-3794DC4704D5}"/>
              </a:ext>
            </a:extLst>
          </p:cNvPr>
          <p:cNvPicPr>
            <a:picLocks noChangeAspect="1"/>
          </p:cNvPicPr>
          <p:nvPr/>
        </p:nvPicPr>
        <p:blipFill>
          <a:blip r:embed="rId4"/>
          <a:stretch>
            <a:fillRect/>
          </a:stretch>
        </p:blipFill>
        <p:spPr>
          <a:xfrm>
            <a:off x="8485632" y="3863224"/>
            <a:ext cx="3706368" cy="2994776"/>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31775"/>
            <a:ext cx="10515600" cy="1325563"/>
          </a:xfrm>
        </p:spPr>
        <p:txBody>
          <a:bodyPr/>
          <a:lstStyle/>
          <a:p>
            <a:r>
              <a:rPr lang="en-US"/>
              <a:t>Define app roles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823133"/>
          </a:xfrm>
        </p:spPr>
        <p:txBody>
          <a:bodyPr/>
          <a:lstStyle/>
          <a:p>
            <a:pPr marL="0" indent="0">
              <a:buNone/>
            </a:pPr>
            <a:r>
              <a:rPr lang="en-US">
                <a:latin typeface="Segoe UI" panose="020B0502040204020203" pitchFamily="34" charset="0"/>
                <a:cs typeface="Segoe UI" panose="020B0502040204020203" pitchFamily="34" charset="0"/>
              </a:rPr>
              <a:t>Application roles are used to assign permissions to users. </a:t>
            </a:r>
          </a:p>
          <a:p>
            <a:r>
              <a:rPr lang="en-US">
                <a:latin typeface="+mn-lt"/>
              </a:rPr>
              <a:t>Azure AD App roles </a:t>
            </a:r>
          </a:p>
          <a:p>
            <a:pPr marL="228600" lvl="1"/>
            <a:r>
              <a:rPr lang="en-US" sz="2800">
                <a:cs typeface="Segoe UI Semilight" panose="020B0402040204020203" pitchFamily="34" charset="0"/>
              </a:rPr>
              <a:t>Azure AD security groups</a:t>
            </a:r>
          </a:p>
          <a:p>
            <a:pPr marL="228600" lvl="1"/>
            <a:r>
              <a:rPr lang="en-US" sz="2800">
                <a:cs typeface="Segoe UI Semilight" panose="020B0402040204020203" pitchFamily="34" charset="0"/>
              </a:rPr>
              <a:t>Application manager role</a:t>
            </a:r>
          </a:p>
          <a:p>
            <a:pPr marL="0" lvl="1" indent="0">
              <a:buNone/>
            </a:pPr>
            <a:endParaRPr lang="en-US" sz="2800">
              <a:cs typeface="Segoe UI Semilight" panose="020B0402040204020203" pitchFamily="34" charset="0"/>
            </a:endParaRPr>
          </a:p>
          <a:p>
            <a:pPr lvl="1"/>
            <a:endParaRPr lang="en-US">
              <a:latin typeface="+mn-lt"/>
            </a:endParaRPr>
          </a:p>
        </p:txBody>
      </p:sp>
    </p:spTree>
    <p:extLst>
      <p:ext uri="{BB962C8B-B14F-4D97-AF65-F5344CB8AC3E}">
        <p14:creationId xmlns:p14="http://schemas.microsoft.com/office/powerpoint/2010/main" val="632256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it-IT"/>
              <a:t>Configure Azure AD app manifest</a:t>
            </a:r>
            <a:endParaRPr lang="en-US"/>
          </a:p>
        </p:txBody>
      </p:sp>
      <p:pic>
        <p:nvPicPr>
          <p:cNvPr id="4" name="Picture 3" descr="Screenshot of the manifest editor">
            <a:extLst>
              <a:ext uri="{FF2B5EF4-FFF2-40B4-BE49-F238E27FC236}">
                <a16:creationId xmlns:a16="http://schemas.microsoft.com/office/drawing/2014/main" id="{59790D38-AC2B-42D9-9E4B-58C7D86964EC}"/>
              </a:ext>
            </a:extLst>
          </p:cNvPr>
          <p:cNvPicPr>
            <a:picLocks noChangeAspect="1"/>
          </p:cNvPicPr>
          <p:nvPr/>
        </p:nvPicPr>
        <p:blipFill>
          <a:blip r:embed="rId3"/>
          <a:stretch>
            <a:fillRect/>
          </a:stretch>
        </p:blipFill>
        <p:spPr>
          <a:xfrm>
            <a:off x="6257544" y="1635360"/>
            <a:ext cx="5669280" cy="4313076"/>
          </a:xfrm>
          <a:prstGeom prst="rect">
            <a:avLst/>
          </a:prstGeom>
        </p:spPr>
      </p:pic>
      <p:pic>
        <p:nvPicPr>
          <p:cNvPr id="10" name="Picture 9" descr="Select Manifest from the left navigation menu">
            <a:extLst>
              <a:ext uri="{FF2B5EF4-FFF2-40B4-BE49-F238E27FC236}">
                <a16:creationId xmlns:a16="http://schemas.microsoft.com/office/drawing/2014/main" id="{E5BB8B8E-D3CD-4E67-BC67-E5E45F3D3EC6}"/>
              </a:ext>
            </a:extLst>
          </p:cNvPr>
          <p:cNvPicPr>
            <a:picLocks noChangeAspect="1"/>
          </p:cNvPicPr>
          <p:nvPr/>
        </p:nvPicPr>
        <p:blipFill>
          <a:blip r:embed="rId4"/>
          <a:stretch>
            <a:fillRect/>
          </a:stretch>
        </p:blipFill>
        <p:spPr>
          <a:xfrm>
            <a:off x="336831" y="1635360"/>
            <a:ext cx="5731155" cy="4313076"/>
          </a:xfrm>
          <a:prstGeom prst="rect">
            <a:avLst/>
          </a:prstGeom>
        </p:spPr>
      </p:pic>
    </p:spTree>
    <p:extLst>
      <p:ext uri="{BB962C8B-B14F-4D97-AF65-F5344CB8AC3E}">
        <p14:creationId xmlns:p14="http://schemas.microsoft.com/office/powerpoint/2010/main" val="1045490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157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2710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en-US" sz="3600" spc="-50">
                <a:ln w="3175">
                  <a:noFill/>
                </a:ln>
                <a:latin typeface="Segoe UI Semibold" panose="020B0702040204020203" pitchFamily="34" charset="0"/>
                <a:ea typeface="+mn-ea"/>
                <a:cs typeface="Segoe UI Semibold" panose="020B0702040204020203" pitchFamily="34" charset="0"/>
              </a:rPr>
              <a:t>Microsoft 365 manages a wide range of </a:t>
            </a:r>
            <a:br>
              <a:rPr lang="en-US" sz="3600" spc="-50">
                <a:ln w="3175">
                  <a:noFill/>
                </a:ln>
                <a:latin typeface="Segoe UI Semibold" panose="020B0702040204020203" pitchFamily="34" charset="0"/>
                <a:ea typeface="+mn-ea"/>
                <a:cs typeface="Segoe UI Semibold" panose="020B0702040204020203" pitchFamily="34" charset="0"/>
              </a:rPr>
            </a:br>
            <a:r>
              <a:rPr lang="en-US" sz="3600">
                <a:solidFill>
                  <a:schemeClr val="accent1"/>
                </a:solidFill>
                <a:latin typeface="Segoe UI Semibold" panose="020B0702040204020203" pitchFamily="34" charset="0"/>
                <a:cs typeface="Segoe UI Semibold" panose="020B0702040204020203" pitchFamily="34" charset="0"/>
              </a:rPr>
              <a:t>everyday business processes</a:t>
            </a:r>
            <a:endParaRPr lang="en-US">
              <a:solidFill>
                <a:schemeClr val="accent1"/>
              </a:solidFill>
              <a:latin typeface="Segoe UI Semibold" panose="020B0702040204020203" pitchFamily="34" charset="0"/>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227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073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8480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4402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5517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48438" y="2139609"/>
            <a:ext cx="11694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analyzes data</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0567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084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4">
            <a:extLst>
              <a:ext uri="{FF2B5EF4-FFF2-40B4-BE49-F238E27FC236}">
                <a16:creationId xmlns:a16="http://schemas.microsoft.com/office/drawing/2014/main" id="{8AAAE3C7-DDF2-4E22-9374-2E4309181A34}"/>
              </a:ext>
            </a:extLst>
          </p:cNvPr>
          <p:cNvGrpSpPr>
            <a:grpSpLocks noChangeAspect="1"/>
          </p:cNvGrpSpPr>
          <p:nvPr/>
        </p:nvGrpSpPr>
        <p:grpSpPr bwMode="auto">
          <a:xfrm>
            <a:off x="3528135" y="2442909"/>
            <a:ext cx="458788" cy="458788"/>
            <a:chOff x="4646" y="1923"/>
            <a:chExt cx="289" cy="289"/>
          </a:xfrm>
          <a:solidFill>
            <a:srgbClr val="C1C1C1"/>
          </a:solidFill>
        </p:grpSpPr>
        <p:sp>
          <p:nvSpPr>
            <p:cNvPr id="12" name="Freeform 5">
              <a:extLst>
                <a:ext uri="{FF2B5EF4-FFF2-40B4-BE49-F238E27FC236}">
                  <a16:creationId xmlns:a16="http://schemas.microsoft.com/office/drawing/2014/main" id="{69552816-0BDC-4D68-97A3-0A0C4C99B8DB}"/>
                </a:ext>
              </a:extLst>
            </p:cNvPr>
            <p:cNvSpPr>
              <a:spLocks/>
            </p:cNvSpPr>
            <p:nvPr/>
          </p:nvSpPr>
          <p:spPr bwMode="auto">
            <a:xfrm>
              <a:off x="4820" y="2104"/>
              <a:ext cx="96" cy="76"/>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7D7FBDBC-D80E-43B3-875D-20D90808D038}"/>
                </a:ext>
              </a:extLst>
            </p:cNvPr>
            <p:cNvSpPr>
              <a:spLocks/>
            </p:cNvSpPr>
            <p:nvPr/>
          </p:nvSpPr>
          <p:spPr bwMode="auto">
            <a:xfrm>
              <a:off x="4646" y="1923"/>
              <a:ext cx="289" cy="289"/>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A19ED8EA-854E-42CB-AD1E-56754BDA4C3E}"/>
                </a:ext>
              </a:extLst>
            </p:cNvPr>
            <p:cNvSpPr>
              <a:spLocks/>
            </p:cNvSpPr>
            <p:nvPr/>
          </p:nvSpPr>
          <p:spPr bwMode="auto">
            <a:xfrm>
              <a:off x="4665" y="1962"/>
              <a:ext cx="20" cy="76"/>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13726355-9E83-4D67-B229-05CF86291B3B}"/>
                </a:ext>
              </a:extLst>
            </p:cNvPr>
            <p:cNvSpPr>
              <a:spLocks/>
            </p:cNvSpPr>
            <p:nvPr/>
          </p:nvSpPr>
          <p:spPr bwMode="auto">
            <a:xfrm>
              <a:off x="4820" y="1981"/>
              <a:ext cx="58" cy="19"/>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3162B0E3-36E6-4F2F-BCAA-75F0B8038C65}"/>
                </a:ext>
              </a:extLst>
            </p:cNvPr>
            <p:cNvSpPr>
              <a:spLocks/>
            </p:cNvSpPr>
            <p:nvPr/>
          </p:nvSpPr>
          <p:spPr bwMode="auto">
            <a:xfrm>
              <a:off x="4743" y="1942"/>
              <a:ext cx="19" cy="96"/>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0">
              <a:extLst>
                <a:ext uri="{FF2B5EF4-FFF2-40B4-BE49-F238E27FC236}">
                  <a16:creationId xmlns:a16="http://schemas.microsoft.com/office/drawing/2014/main" id="{6A8BB153-FEB9-45F4-8791-B2603430BCF0}"/>
                </a:ext>
              </a:extLst>
            </p:cNvPr>
            <p:cNvSpPr>
              <a:spLocks/>
            </p:cNvSpPr>
            <p:nvPr/>
          </p:nvSpPr>
          <p:spPr bwMode="auto">
            <a:xfrm>
              <a:off x="4704" y="1981"/>
              <a:ext cx="19" cy="57"/>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1">
              <a:extLst>
                <a:ext uri="{FF2B5EF4-FFF2-40B4-BE49-F238E27FC236}">
                  <a16:creationId xmlns:a16="http://schemas.microsoft.com/office/drawing/2014/main" id="{BBD31D59-0C5E-4545-848C-C7EAE9B93ED8}"/>
                </a:ext>
              </a:extLst>
            </p:cNvPr>
            <p:cNvSpPr>
              <a:spLocks/>
            </p:cNvSpPr>
            <p:nvPr/>
          </p:nvSpPr>
          <p:spPr bwMode="auto">
            <a:xfrm>
              <a:off x="4666" y="2116"/>
              <a:ext cx="77" cy="76"/>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2">
              <a:extLst>
                <a:ext uri="{FF2B5EF4-FFF2-40B4-BE49-F238E27FC236}">
                  <a16:creationId xmlns:a16="http://schemas.microsoft.com/office/drawing/2014/main" id="{16373931-7A9F-4050-9CF9-4E26221A090F}"/>
                </a:ext>
              </a:extLst>
            </p:cNvPr>
            <p:cNvSpPr>
              <a:spLocks/>
            </p:cNvSpPr>
            <p:nvPr/>
          </p:nvSpPr>
          <p:spPr bwMode="auto">
            <a:xfrm>
              <a:off x="4723" y="2096"/>
              <a:ext cx="39" cy="39"/>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3">
              <a:extLst>
                <a:ext uri="{FF2B5EF4-FFF2-40B4-BE49-F238E27FC236}">
                  <a16:creationId xmlns:a16="http://schemas.microsoft.com/office/drawing/2014/main" id="{B348AB0C-1B99-406C-8E43-CFD0657022DC}"/>
                </a:ext>
              </a:extLst>
            </p:cNvPr>
            <p:cNvSpPr>
              <a:spLocks/>
            </p:cNvSpPr>
            <p:nvPr/>
          </p:nvSpPr>
          <p:spPr bwMode="auto">
            <a:xfrm>
              <a:off x="4820" y="1942"/>
              <a:ext cx="76" cy="2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14">
              <a:extLst>
                <a:ext uri="{FF2B5EF4-FFF2-40B4-BE49-F238E27FC236}">
                  <a16:creationId xmlns:a16="http://schemas.microsoft.com/office/drawing/2014/main" id="{C3924A46-070F-48B6-84E7-44DC989CDD05}"/>
                </a:ext>
              </a:extLst>
            </p:cNvPr>
            <p:cNvSpPr>
              <a:spLocks/>
            </p:cNvSpPr>
            <p:nvPr/>
          </p:nvSpPr>
          <p:spPr bwMode="auto">
            <a:xfrm>
              <a:off x="4820" y="2020"/>
              <a:ext cx="96" cy="18"/>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F8D84D5E-5C73-4EDB-B18A-9F1F6B3F3ECB}"/>
              </a:ext>
            </a:extLst>
          </p:cNvPr>
          <p:cNvSpPr txBox="1"/>
          <p:nvPr/>
        </p:nvSpPr>
        <p:spPr>
          <a:xfrm>
            <a:off x="4258515" y="211795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and updates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a key report</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7947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34">
            <a:extLst>
              <a:ext uri="{FF2B5EF4-FFF2-40B4-BE49-F238E27FC236}">
                <a16:creationId xmlns:a16="http://schemas.microsoft.com/office/drawing/2014/main" id="{FA5C2222-40D0-4C54-8ADB-94455BEF0BB4}"/>
              </a:ext>
            </a:extLst>
          </p:cNvPr>
          <p:cNvGrpSpPr>
            <a:grpSpLocks noChangeAspect="1"/>
          </p:cNvGrpSpPr>
          <p:nvPr/>
        </p:nvGrpSpPr>
        <p:grpSpPr bwMode="auto">
          <a:xfrm>
            <a:off x="6368982" y="2464856"/>
            <a:ext cx="382588" cy="384175"/>
            <a:chOff x="5949" y="3088"/>
            <a:chExt cx="241" cy="242"/>
          </a:xfrm>
        </p:grpSpPr>
        <p:sp>
          <p:nvSpPr>
            <p:cNvPr id="75" name="Freeform 35">
              <a:extLst>
                <a:ext uri="{FF2B5EF4-FFF2-40B4-BE49-F238E27FC236}">
                  <a16:creationId xmlns:a16="http://schemas.microsoft.com/office/drawing/2014/main" id="{59BF47D8-9429-43E8-AF59-401B7B8BD7F6}"/>
                </a:ext>
              </a:extLst>
            </p:cNvPr>
            <p:cNvSpPr>
              <a:spLocks/>
            </p:cNvSpPr>
            <p:nvPr/>
          </p:nvSpPr>
          <p:spPr bwMode="auto">
            <a:xfrm>
              <a:off x="6067" y="3165"/>
              <a:ext cx="53" cy="52"/>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36">
              <a:extLst>
                <a:ext uri="{FF2B5EF4-FFF2-40B4-BE49-F238E27FC236}">
                  <a16:creationId xmlns:a16="http://schemas.microsoft.com/office/drawing/2014/main" id="{BF2C45FB-7433-40DE-8C2F-0D7E48126B9F}"/>
                </a:ext>
              </a:extLst>
            </p:cNvPr>
            <p:cNvSpPr>
              <a:spLocks/>
            </p:cNvSpPr>
            <p:nvPr/>
          </p:nvSpPr>
          <p:spPr bwMode="auto">
            <a:xfrm>
              <a:off x="6086" y="3122"/>
              <a:ext cx="75" cy="7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7">
              <a:extLst>
                <a:ext uri="{FF2B5EF4-FFF2-40B4-BE49-F238E27FC236}">
                  <a16:creationId xmlns:a16="http://schemas.microsoft.com/office/drawing/2014/main" id="{5064BC03-B5C9-47A1-9045-F71DB2595B2F}"/>
                </a:ext>
              </a:extLst>
            </p:cNvPr>
            <p:cNvSpPr>
              <a:spLocks/>
            </p:cNvSpPr>
            <p:nvPr/>
          </p:nvSpPr>
          <p:spPr bwMode="auto">
            <a:xfrm>
              <a:off x="6049" y="3211"/>
              <a:ext cx="23" cy="24"/>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38">
              <a:extLst>
                <a:ext uri="{FF2B5EF4-FFF2-40B4-BE49-F238E27FC236}">
                  <a16:creationId xmlns:a16="http://schemas.microsoft.com/office/drawing/2014/main" id="{4307C4C9-2A6D-43C0-A066-765AD174EE2D}"/>
                </a:ext>
              </a:extLst>
            </p:cNvPr>
            <p:cNvSpPr>
              <a:spLocks/>
            </p:cNvSpPr>
            <p:nvPr/>
          </p:nvSpPr>
          <p:spPr bwMode="auto">
            <a:xfrm>
              <a:off x="5949" y="3088"/>
              <a:ext cx="241" cy="2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B757E38D-8069-4EDB-9AD8-AF94D56336B4}"/>
              </a:ext>
            </a:extLst>
          </p:cNvPr>
          <p:cNvSpPr txBox="1"/>
          <p:nvPr/>
        </p:nvSpPr>
        <p:spPr>
          <a:xfrm>
            <a:off x="6933747" y="209544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triggering an approval</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79750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0368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39420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212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082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28">
            <a:extLst>
              <a:ext uri="{FF2B5EF4-FFF2-40B4-BE49-F238E27FC236}">
                <a16:creationId xmlns:a16="http://schemas.microsoft.com/office/drawing/2014/main" id="{A52605EC-D603-4643-BAFE-8C6ABB99C505}"/>
              </a:ext>
            </a:extLst>
          </p:cNvPr>
          <p:cNvSpPr>
            <a:spLocks/>
          </p:cNvSpPr>
          <p:nvPr/>
        </p:nvSpPr>
        <p:spPr bwMode="auto">
          <a:xfrm>
            <a:off x="9060826" y="2431518"/>
            <a:ext cx="377825" cy="501650"/>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29">
            <a:extLst>
              <a:ext uri="{FF2B5EF4-FFF2-40B4-BE49-F238E27FC236}">
                <a16:creationId xmlns:a16="http://schemas.microsoft.com/office/drawing/2014/main" id="{65F5A84A-B38B-4039-AFAA-A16E660AF038}"/>
              </a:ext>
            </a:extLst>
          </p:cNvPr>
          <p:cNvSpPr>
            <a:spLocks/>
          </p:cNvSpPr>
          <p:nvPr/>
        </p:nvSpPr>
        <p:spPr bwMode="auto">
          <a:xfrm>
            <a:off x="9310063" y="2442630"/>
            <a:ext cx="122238" cy="122238"/>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30">
            <a:extLst>
              <a:ext uri="{FF2B5EF4-FFF2-40B4-BE49-F238E27FC236}">
                <a16:creationId xmlns:a16="http://schemas.microsoft.com/office/drawing/2014/main" id="{3CA185B8-1C5B-4B55-9685-0338C5FFCE78}"/>
              </a:ext>
            </a:extLst>
          </p:cNvPr>
          <p:cNvSpPr>
            <a:spLocks/>
          </p:cNvSpPr>
          <p:nvPr/>
        </p:nvSpPr>
        <p:spPr bwMode="auto">
          <a:xfrm>
            <a:off x="9302126" y="2728380"/>
            <a:ext cx="223838" cy="174625"/>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31">
            <a:extLst>
              <a:ext uri="{FF2B5EF4-FFF2-40B4-BE49-F238E27FC236}">
                <a16:creationId xmlns:a16="http://schemas.microsoft.com/office/drawing/2014/main" id="{36BF5C3A-7BE6-40F2-BA6A-05B735A7055E}"/>
              </a:ext>
            </a:extLst>
          </p:cNvPr>
          <p:cNvSpPr>
            <a:spLocks/>
          </p:cNvSpPr>
          <p:nvPr/>
        </p:nvSpPr>
        <p:spPr bwMode="auto">
          <a:xfrm>
            <a:off x="8992563" y="2406118"/>
            <a:ext cx="173038" cy="219075"/>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7701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5657466" y="3843691"/>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sending a notification</a:t>
            </a:r>
          </a:p>
        </p:txBody>
      </p:sp>
      <p:pic>
        <p:nvPicPr>
          <p:cNvPr id="23" name="Picture 22">
            <a:extLst>
              <a:ext uri="{FF2B5EF4-FFF2-40B4-BE49-F238E27FC236}">
                <a16:creationId xmlns:a16="http://schemas.microsoft.com/office/drawing/2014/main" id="{3DAF168A-FB94-4BEC-91B8-2A33FD887E49}"/>
              </a:ext>
            </a:extLst>
          </p:cNvPr>
          <p:cNvPicPr>
            <a:picLocks noChangeAspect="1"/>
          </p:cNvPicPr>
          <p:nvPr/>
        </p:nvPicPr>
        <p:blipFill>
          <a:blip r:embed="rId3"/>
          <a:stretch>
            <a:fillRect/>
          </a:stretch>
        </p:blipFill>
        <p:spPr>
          <a:xfrm>
            <a:off x="7608809" y="4220142"/>
            <a:ext cx="447040" cy="447040"/>
          </a:xfrm>
          <a:prstGeom prst="rect">
            <a:avLst/>
          </a:prstGeom>
        </p:spPr>
      </p:pic>
      <p:sp>
        <p:nvSpPr>
          <p:cNvPr id="48" name="Oval 47">
            <a:extLst>
              <a:ext uri="{FF2B5EF4-FFF2-40B4-BE49-F238E27FC236}">
                <a16:creationId xmlns:a16="http://schemas.microsoft.com/office/drawing/2014/main" id="{A1B198E1-9F78-4AAE-9BE0-FE9CA24A60A8}"/>
              </a:ext>
            </a:extLst>
          </p:cNvPr>
          <p:cNvSpPr/>
          <p:nvPr/>
        </p:nvSpPr>
        <p:spPr bwMode="auto">
          <a:xfrm>
            <a:off x="481703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946C0F96-2B15-4573-BF3F-6AFFE631E4E8}"/>
              </a:ext>
            </a:extLst>
          </p:cNvPr>
          <p:cNvPicPr>
            <a:picLocks noChangeAspect="1"/>
          </p:cNvPicPr>
          <p:nvPr/>
        </p:nvPicPr>
        <p:blipFill>
          <a:blip r:embed="rId4"/>
          <a:stretch>
            <a:fillRect/>
          </a:stretch>
        </p:blipFill>
        <p:spPr>
          <a:xfrm>
            <a:off x="5042429" y="4197790"/>
            <a:ext cx="491744" cy="491744"/>
          </a:xfrm>
          <a:prstGeom prst="rect">
            <a:avLst/>
          </a:prstGeom>
        </p:spPr>
      </p:pic>
      <p:sp>
        <p:nvSpPr>
          <p:cNvPr id="49" name="TextBox 48">
            <a:extLst>
              <a:ext uri="{FF2B5EF4-FFF2-40B4-BE49-F238E27FC236}">
                <a16:creationId xmlns:a16="http://schemas.microsoft.com/office/drawing/2014/main" id="{BD1FEE84-1321-4192-85A9-34F08C50DF67}"/>
              </a:ext>
            </a:extLst>
          </p:cNvPr>
          <p:cNvSpPr txBox="1"/>
          <p:nvPr/>
        </p:nvSpPr>
        <p:spPr>
          <a:xfrm>
            <a:off x="8223088" y="3847126"/>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creating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a to-do</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080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E4D49BF5-87DA-4962-8E9B-9236E8D4E364}"/>
              </a:ext>
            </a:extLst>
          </p:cNvPr>
          <p:cNvPicPr>
            <a:picLocks noChangeAspect="1"/>
          </p:cNvPicPr>
          <p:nvPr/>
        </p:nvPicPr>
        <p:blipFill>
          <a:blip r:embed="rId5"/>
          <a:stretch>
            <a:fillRect/>
          </a:stretch>
        </p:blipFill>
        <p:spPr>
          <a:xfrm>
            <a:off x="2414481" y="4174598"/>
            <a:ext cx="447040" cy="447040"/>
          </a:xfrm>
          <a:prstGeom prst="rect">
            <a:avLst/>
          </a:prstGeom>
        </p:spPr>
      </p:pic>
      <p:sp>
        <p:nvSpPr>
          <p:cNvPr id="51" name="TextBox 50">
            <a:extLst>
              <a:ext uri="{FF2B5EF4-FFF2-40B4-BE49-F238E27FC236}">
                <a16:creationId xmlns:a16="http://schemas.microsoft.com/office/drawing/2014/main" id="{BB003032-226E-498B-ABD2-B75E3A71134B}"/>
              </a:ext>
            </a:extLst>
          </p:cNvPr>
          <p:cNvSpPr txBox="1"/>
          <p:nvPr/>
        </p:nvSpPr>
        <p:spPr>
          <a:xfrm>
            <a:off x="3050734" y="3867432"/>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scheduling a discussion</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0704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3" name="Picture 132">
            <a:extLst>
              <a:ext uri="{FF2B5EF4-FFF2-40B4-BE49-F238E27FC236}">
                <a16:creationId xmlns:a16="http://schemas.microsoft.com/office/drawing/2014/main" id="{C29C0057-14D1-4BBC-BE2E-2DF00ED2523A}"/>
              </a:ext>
            </a:extLst>
          </p:cNvPr>
          <p:cNvPicPr>
            <a:picLocks noChangeAspect="1"/>
          </p:cNvPicPr>
          <p:nvPr/>
        </p:nvPicPr>
        <p:blipFill>
          <a:blip r:embed="rId6"/>
          <a:stretch>
            <a:fillRect/>
          </a:stretch>
        </p:blipFill>
        <p:spPr>
          <a:xfrm rot="16200000">
            <a:off x="6355449" y="5985183"/>
            <a:ext cx="447040" cy="447040"/>
          </a:xfrm>
          <a:prstGeom prst="rect">
            <a:avLst/>
          </a:prstGeom>
        </p:spPr>
      </p:pic>
      <p:sp>
        <p:nvSpPr>
          <p:cNvPr id="53" name="TextBox 52">
            <a:extLst>
              <a:ext uri="{FF2B5EF4-FFF2-40B4-BE49-F238E27FC236}">
                <a16:creationId xmlns:a16="http://schemas.microsoft.com/office/drawing/2014/main" id="{DF425F89-727B-48E7-982C-3A404641E2C7}"/>
              </a:ext>
            </a:extLst>
          </p:cNvPr>
          <p:cNvSpPr txBox="1"/>
          <p:nvPr/>
        </p:nvSpPr>
        <p:spPr>
          <a:xfrm>
            <a:off x="4226017" y="561189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archiving the document</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1896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4">
            <a:extLst>
              <a:ext uri="{FF2B5EF4-FFF2-40B4-BE49-F238E27FC236}">
                <a16:creationId xmlns:a16="http://schemas.microsoft.com/office/drawing/2014/main" id="{8A5AB1A9-C755-4653-8B61-C5E80B94D198}"/>
              </a:ext>
              <a:ext uri="{C183D7F6-B498-43B3-948B-1728B52AA6E4}">
                <adec:decorative xmlns:adec="http://schemas.microsoft.com/office/drawing/2017/decorative" val="1"/>
              </a:ext>
            </a:extLst>
          </p:cNvPr>
          <p:cNvGrpSpPr>
            <a:grpSpLocks noChangeAspect="1"/>
          </p:cNvGrpSpPr>
          <p:nvPr/>
        </p:nvGrpSpPr>
        <p:grpSpPr bwMode="auto">
          <a:xfrm>
            <a:off x="3406237" y="5930545"/>
            <a:ext cx="495098" cy="456775"/>
            <a:chOff x="1838" y="2648"/>
            <a:chExt cx="478" cy="441"/>
          </a:xfrm>
        </p:grpSpPr>
        <p:sp>
          <p:nvSpPr>
            <p:cNvPr id="137" name="Freeform 5">
              <a:extLst>
                <a:ext uri="{FF2B5EF4-FFF2-40B4-BE49-F238E27FC236}">
                  <a16:creationId xmlns:a16="http://schemas.microsoft.com/office/drawing/2014/main" id="{0020454D-ABBF-4EA4-8E0C-00D28468D1FD}"/>
                </a:ext>
              </a:extLst>
            </p:cNvPr>
            <p:cNvSpPr>
              <a:spLocks/>
            </p:cNvSpPr>
            <p:nvPr/>
          </p:nvSpPr>
          <p:spPr bwMode="auto">
            <a:xfrm>
              <a:off x="1838" y="2824"/>
              <a:ext cx="414" cy="265"/>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4E3E0A85-B15F-4F35-B7C8-D39860FFC243}"/>
                </a:ext>
              </a:extLst>
            </p:cNvPr>
            <p:cNvSpPr>
              <a:spLocks/>
            </p:cNvSpPr>
            <p:nvPr/>
          </p:nvSpPr>
          <p:spPr bwMode="auto">
            <a:xfrm>
              <a:off x="1838" y="2736"/>
              <a:ext cx="63" cy="47"/>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385ACF8F-A16A-436A-BADF-A9D7E0EDC176}"/>
                </a:ext>
              </a:extLst>
            </p:cNvPr>
            <p:cNvSpPr>
              <a:spLocks noEditPoints="1"/>
            </p:cNvSpPr>
            <p:nvPr/>
          </p:nvSpPr>
          <p:spPr bwMode="auto">
            <a:xfrm>
              <a:off x="1941" y="2736"/>
              <a:ext cx="375" cy="245"/>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ECED0CAA-1B46-448A-8154-0C5439BB41E7}"/>
                </a:ext>
              </a:extLst>
            </p:cNvPr>
            <p:cNvSpPr>
              <a:spLocks/>
            </p:cNvSpPr>
            <p:nvPr/>
          </p:nvSpPr>
          <p:spPr bwMode="auto">
            <a:xfrm>
              <a:off x="1939" y="2648"/>
              <a:ext cx="376" cy="47"/>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4AE28E01-6EC7-4F0D-9F6E-394F2D420ECF}"/>
                </a:ext>
              </a:extLst>
            </p:cNvPr>
            <p:cNvSpPr>
              <a:spLocks/>
            </p:cNvSpPr>
            <p:nvPr/>
          </p:nvSpPr>
          <p:spPr bwMode="auto">
            <a:xfrm>
              <a:off x="2025" y="2772"/>
              <a:ext cx="239" cy="188"/>
            </a:xfrm>
            <a:custGeom>
              <a:avLst/>
              <a:gdLst>
                <a:gd name="T0" fmla="*/ 192 w 196"/>
                <a:gd name="T1" fmla="*/ 9 h 154"/>
                <a:gd name="T2" fmla="*/ 192 w 196"/>
                <a:gd name="T3" fmla="*/ 9 h 154"/>
                <a:gd name="T4" fmla="*/ 190 w 196"/>
                <a:gd name="T5" fmla="*/ 7 h 154"/>
                <a:gd name="T6" fmla="*/ 186 w 196"/>
                <a:gd name="T7" fmla="*/ 4 h 154"/>
                <a:gd name="T8" fmla="*/ 166 w 196"/>
                <a:gd name="T9" fmla="*/ 7 h 154"/>
                <a:gd name="T10" fmla="*/ 163 w 196"/>
                <a:gd name="T11" fmla="*/ 9 h 154"/>
                <a:gd name="T12" fmla="*/ 160 w 196"/>
                <a:gd name="T13" fmla="*/ 12 h 154"/>
                <a:gd name="T14" fmla="*/ 129 w 196"/>
                <a:gd name="T15" fmla="*/ 43 h 154"/>
                <a:gd name="T16" fmla="*/ 66 w 196"/>
                <a:gd name="T17" fmla="*/ 106 h 154"/>
                <a:gd name="T18" fmla="*/ 31 w 196"/>
                <a:gd name="T19" fmla="*/ 70 h 154"/>
                <a:gd name="T20" fmla="*/ 7 w 196"/>
                <a:gd name="T21" fmla="*/ 70 h 154"/>
                <a:gd name="T22" fmla="*/ 7 w 196"/>
                <a:gd name="T23" fmla="*/ 94 h 154"/>
                <a:gd name="T24" fmla="*/ 66 w 196"/>
                <a:gd name="T25" fmla="*/ 154 h 154"/>
                <a:gd name="T26" fmla="*/ 177 w 196"/>
                <a:gd name="T27" fmla="*/ 43 h 154"/>
                <a:gd name="T28" fmla="*/ 186 w 196"/>
                <a:gd name="T29" fmla="*/ 35 h 154"/>
                <a:gd name="T30" fmla="*/ 190 w 196"/>
                <a:gd name="T31" fmla="*/ 31 h 154"/>
                <a:gd name="T32" fmla="*/ 192 w 196"/>
                <a:gd name="T33"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54">
                  <a:moveTo>
                    <a:pt x="192" y="9"/>
                  </a:moveTo>
                  <a:lnTo>
                    <a:pt x="192" y="9"/>
                  </a:lnTo>
                  <a:cubicBezTo>
                    <a:pt x="191" y="8"/>
                    <a:pt x="190" y="7"/>
                    <a:pt x="190" y="7"/>
                  </a:cubicBezTo>
                  <a:cubicBezTo>
                    <a:pt x="188" y="5"/>
                    <a:pt x="187" y="4"/>
                    <a:pt x="186" y="4"/>
                  </a:cubicBezTo>
                  <a:cubicBezTo>
                    <a:pt x="179" y="0"/>
                    <a:pt x="171" y="1"/>
                    <a:pt x="166" y="7"/>
                  </a:cubicBezTo>
                  <a:lnTo>
                    <a:pt x="163" y="9"/>
                  </a:lnTo>
                  <a:lnTo>
                    <a:pt x="160" y="12"/>
                  </a:lnTo>
                  <a:lnTo>
                    <a:pt x="129" y="43"/>
                  </a:lnTo>
                  <a:lnTo>
                    <a:pt x="66" y="106"/>
                  </a:lnTo>
                  <a:lnTo>
                    <a:pt x="31" y="70"/>
                  </a:lnTo>
                  <a:cubicBezTo>
                    <a:pt x="24" y="63"/>
                    <a:pt x="13" y="63"/>
                    <a:pt x="7" y="70"/>
                  </a:cubicBezTo>
                  <a:cubicBezTo>
                    <a:pt x="0" y="77"/>
                    <a:pt x="0" y="87"/>
                    <a:pt x="7" y="94"/>
                  </a:cubicBezTo>
                  <a:lnTo>
                    <a:pt x="66" y="154"/>
                  </a:lnTo>
                  <a:lnTo>
                    <a:pt x="177" y="43"/>
                  </a:lnTo>
                  <a:lnTo>
                    <a:pt x="186" y="35"/>
                  </a:lnTo>
                  <a:lnTo>
                    <a:pt x="190" y="31"/>
                  </a:lnTo>
                  <a:cubicBezTo>
                    <a:pt x="196" y="25"/>
                    <a:pt x="196" y="16"/>
                    <a:pt x="192" y="9"/>
                  </a:cubicBezTo>
                  <a:close/>
                </a:path>
              </a:pathLst>
            </a:custGeom>
            <a:solidFill>
              <a:srgbClr val="2F2F2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694201AD-6DDD-4147-A79F-8531D4FAD475}"/>
              </a:ext>
            </a:extLst>
          </p:cNvPr>
          <p:cNvSpPr txBox="1"/>
          <p:nvPr/>
        </p:nvSpPr>
        <p:spPr>
          <a:xfrm>
            <a:off x="1377374" y="561477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approving an update</a:t>
            </a:r>
          </a:p>
        </p:txBody>
      </p:sp>
      <p:sp>
        <p:nvSpPr>
          <p:cNvPr id="151" name="TextBox 150">
            <a:extLst>
              <a:ext uri="{FF2B5EF4-FFF2-40B4-BE49-F238E27FC236}">
                <a16:creationId xmlns:a16="http://schemas.microsoft.com/office/drawing/2014/main" id="{ECCB1D93-4E95-46B8-9F37-4CB87E900365}"/>
              </a:ext>
            </a:extLst>
          </p:cNvPr>
          <p:cNvSpPr txBox="1"/>
          <p:nvPr/>
        </p:nvSpPr>
        <p:spPr>
          <a:xfrm>
            <a:off x="23780"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user</a:t>
            </a:r>
          </a:p>
        </p:txBody>
      </p:sp>
    </p:spTree>
    <p:extLst>
      <p:ext uri="{BB962C8B-B14F-4D97-AF65-F5344CB8AC3E}">
        <p14:creationId xmlns:p14="http://schemas.microsoft.com/office/powerpoint/2010/main" val="4273927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 grpId="0" animBg="1"/>
      <p:bldP spid="20" grpId="0"/>
      <p:bldP spid="29" grpId="0" animBg="1"/>
      <p:bldP spid="30" grpId="0"/>
      <p:bldP spid="40" grpId="0" animBg="1"/>
      <p:bldP spid="65" grpId="0" animBg="1"/>
      <p:bldP spid="66" grpId="0" animBg="1"/>
      <p:bldP spid="67" grpId="0" animBg="1"/>
      <p:bldP spid="68" grpId="0" animBg="1"/>
      <p:bldP spid="69" grpId="0" animBg="1"/>
      <p:bldP spid="70" grpId="0" animBg="1"/>
      <p:bldP spid="71" grpId="0" animBg="1"/>
      <p:bldP spid="72" grpId="0" animBg="1"/>
      <p:bldP spid="44" grpId="0" animBg="1"/>
      <p:bldP spid="47" grpId="0"/>
      <p:bldP spid="48" grpId="0" animBg="1"/>
      <p:bldP spid="49" grpId="0"/>
      <p:bldP spid="50" grpId="0" animBg="1"/>
      <p:bldP spid="51" grpId="0"/>
      <p:bldP spid="52" grpId="0" animBg="1"/>
      <p:bldP spid="53" grpId="0"/>
      <p:bldP spid="143" grpId="0" animBg="1"/>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414"/>
            <a:ext cx="3183637" cy="553998"/>
          </a:xfrm>
        </p:spPr>
        <p:txBody>
          <a:bodyPr/>
          <a:lstStyle/>
          <a:p>
            <a:r>
              <a:rPr lang="en-US">
                <a:solidFill>
                  <a:schemeClr val="bg1"/>
                </a:solidFill>
              </a:rPr>
              <a:t>Demo</a:t>
            </a:r>
          </a:p>
        </p:txBody>
      </p:sp>
      <p:sp>
        <p:nvSpPr>
          <p:cNvPr id="3" name="Rectangle 2">
            <a:extLst>
              <a:ext uri="{FF2B5EF4-FFF2-40B4-BE49-F238E27FC236}">
                <a16:creationId xmlns:a16="http://schemas.microsoft.com/office/drawing/2014/main" id="{16C08444-E6F2-449B-BB1E-E74E930E7301}"/>
              </a:ext>
            </a:extLst>
          </p:cNvPr>
          <p:cNvSpPr/>
          <p:nvPr/>
        </p:nvSpPr>
        <p:spPr>
          <a:xfrm>
            <a:off x="5264727" y="2904193"/>
            <a:ext cx="6339010" cy="954107"/>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Registering an application in Azure Active Directory</a:t>
            </a:r>
          </a:p>
        </p:txBody>
      </p:sp>
    </p:spTree>
    <p:extLst>
      <p:ext uri="{BB962C8B-B14F-4D97-AF65-F5344CB8AC3E}">
        <p14:creationId xmlns:p14="http://schemas.microsoft.com/office/powerpoint/2010/main" val="31985831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en-US" sz="3600" spc="-50">
                <a:ln w="3175">
                  <a:noFill/>
                </a:ln>
                <a:latin typeface="Segoe UI Semibold" panose="020B0702040204020203" pitchFamily="34" charset="0"/>
                <a:ea typeface="+mn-ea"/>
                <a:cs typeface="Segoe UI Semibold" panose="020B0702040204020203" pitchFamily="34" charset="0"/>
              </a:rPr>
              <a:t>Microsoft 365 manages a wide range of </a:t>
            </a:r>
            <a:br>
              <a:rPr lang="en-US"/>
            </a:br>
            <a:r>
              <a:rPr lang="en-US" sz="3600">
                <a:solidFill>
                  <a:schemeClr val="accent1"/>
                </a:solidFill>
                <a:latin typeface="Segoe UI Semibold" panose="020B0702040204020203" pitchFamily="34" charset="0"/>
                <a:cs typeface="Segoe UI Semibold" panose="020B0702040204020203" pitchFamily="34" charset="0"/>
              </a:rPr>
              <a:t>everyday business processes</a:t>
            </a: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54788" y="2139609"/>
            <a:ext cx="11694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analyzes data</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1202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8D84D5E-5C73-4EDB-B18A-9F1F6B3F3ECB}"/>
              </a:ext>
            </a:extLst>
          </p:cNvPr>
          <p:cNvSpPr txBox="1"/>
          <p:nvPr/>
        </p:nvSpPr>
        <p:spPr>
          <a:xfrm>
            <a:off x="4264865" y="211795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and updates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a key report</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B757E38D-8069-4EDB-9AD8-AF94D56336B4}"/>
              </a:ext>
            </a:extLst>
          </p:cNvPr>
          <p:cNvSpPr txBox="1"/>
          <p:nvPr/>
        </p:nvSpPr>
        <p:spPr>
          <a:xfrm>
            <a:off x="6940097" y="209544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triggering an approval</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10736742" y="3058578"/>
            <a:ext cx="1797164"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Hosted</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in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Teams</a:t>
            </a:r>
          </a:p>
        </p:txBody>
      </p:sp>
      <p:sp>
        <p:nvSpPr>
          <p:cNvPr id="48" name="Oval 47">
            <a:extLst>
              <a:ext uri="{FF2B5EF4-FFF2-40B4-BE49-F238E27FC236}">
                <a16:creationId xmlns:a16="http://schemas.microsoft.com/office/drawing/2014/main" id="{A1B198E1-9F78-4AAE-9BE0-FE9CA24A60A8}"/>
              </a:ext>
            </a:extLst>
          </p:cNvPr>
          <p:cNvSpPr/>
          <p:nvPr/>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BD1FEE84-1321-4192-85A9-34F08C50DF67}"/>
              </a:ext>
            </a:extLst>
          </p:cNvPr>
          <p:cNvSpPr txBox="1"/>
          <p:nvPr/>
        </p:nvSpPr>
        <p:spPr>
          <a:xfrm>
            <a:off x="8229438" y="3847126"/>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creating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a to-do`</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BB003032-226E-498B-ABD2-B75E3A71134B}"/>
              </a:ext>
            </a:extLst>
          </p:cNvPr>
          <p:cNvSpPr txBox="1"/>
          <p:nvPr/>
        </p:nvSpPr>
        <p:spPr>
          <a:xfrm>
            <a:off x="3057084" y="3867432"/>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scheduling a discussion</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F425F89-727B-48E7-982C-3A404641E2C7}"/>
              </a:ext>
            </a:extLst>
          </p:cNvPr>
          <p:cNvSpPr txBox="1"/>
          <p:nvPr/>
        </p:nvSpPr>
        <p:spPr>
          <a:xfrm>
            <a:off x="4232367" y="560554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archiving the document</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TextBox 144">
            <a:extLst>
              <a:ext uri="{FF2B5EF4-FFF2-40B4-BE49-F238E27FC236}">
                <a16:creationId xmlns:a16="http://schemas.microsoft.com/office/drawing/2014/main" id="{694201AD-6DDD-4147-A79F-8531D4FAD475}"/>
              </a:ext>
            </a:extLst>
          </p:cNvPr>
          <p:cNvSpPr txBox="1"/>
          <p:nvPr/>
        </p:nvSpPr>
        <p:spPr>
          <a:xfrm>
            <a:off x="1383724" y="5608427"/>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approving an update</a:t>
            </a:r>
          </a:p>
        </p:txBody>
      </p:sp>
      <p:pic>
        <p:nvPicPr>
          <p:cNvPr id="63" name="Picture 62">
            <a:extLst>
              <a:ext uri="{FF2B5EF4-FFF2-40B4-BE49-F238E27FC236}">
                <a16:creationId xmlns:a16="http://schemas.microsoft.com/office/drawing/2014/main" id="{688D354B-E6A9-4CF2-9003-D490DB50EA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46486" y="2162026"/>
            <a:ext cx="984248" cy="984248"/>
          </a:xfrm>
          <a:prstGeom prst="rect">
            <a:avLst/>
          </a:prstGeom>
        </p:spPr>
      </p:pic>
      <p:pic>
        <p:nvPicPr>
          <p:cNvPr id="3" name="Picture 2" descr="A picture containing sign&#10;&#10;Description automatically generated">
            <a:extLst>
              <a:ext uri="{FF2B5EF4-FFF2-40B4-BE49-F238E27FC236}">
                <a16:creationId xmlns:a16="http://schemas.microsoft.com/office/drawing/2014/main" id="{081437E1-64C3-4730-BD19-E6BD5FBA21C2}"/>
              </a:ext>
            </a:extLst>
          </p:cNvPr>
          <p:cNvPicPr>
            <a:picLocks noChangeAspect="1"/>
          </p:cNvPicPr>
          <p:nvPr/>
        </p:nvPicPr>
        <p:blipFill>
          <a:blip r:embed="rId4"/>
          <a:stretch>
            <a:fillRect/>
          </a:stretch>
        </p:blipFill>
        <p:spPr>
          <a:xfrm>
            <a:off x="8730067" y="2146186"/>
            <a:ext cx="1061974" cy="1061974"/>
          </a:xfrm>
          <a:prstGeom prst="rect">
            <a:avLst/>
          </a:prstGeom>
        </p:spPr>
      </p:pic>
      <p:pic>
        <p:nvPicPr>
          <p:cNvPr id="1030" name="Picture 6" descr="See the source image">
            <a:extLst>
              <a:ext uri="{FF2B5EF4-FFF2-40B4-BE49-F238E27FC236}">
                <a16:creationId xmlns:a16="http://schemas.microsoft.com/office/drawing/2014/main" id="{584CB17E-E701-4DD7-90E4-CFE73DDAA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logo&#10;&#10;Description automatically generated">
            <a:extLst>
              <a:ext uri="{FF2B5EF4-FFF2-40B4-BE49-F238E27FC236}">
                <a16:creationId xmlns:a16="http://schemas.microsoft.com/office/drawing/2014/main" id="{93E94626-F8DB-4DCF-BEFE-0A685C36D414}"/>
              </a:ext>
            </a:extLst>
          </p:cNvPr>
          <p:cNvPicPr>
            <a:picLocks noChangeAspect="1"/>
          </p:cNvPicPr>
          <p:nvPr/>
        </p:nvPicPr>
        <p:blipFill>
          <a:blip r:embed="rId6"/>
          <a:stretch>
            <a:fillRect/>
          </a:stretch>
        </p:blipFill>
        <p:spPr>
          <a:xfrm>
            <a:off x="4745135" y="3919107"/>
            <a:ext cx="1042762" cy="1042762"/>
          </a:xfrm>
          <a:prstGeom prst="rect">
            <a:avLst/>
          </a:prstGeom>
        </p:spPr>
      </p:pic>
      <p:pic>
        <p:nvPicPr>
          <p:cNvPr id="17" name="Picture 16" descr="A close up of a logo&#10;&#10;Description automatically generated">
            <a:extLst>
              <a:ext uri="{FF2B5EF4-FFF2-40B4-BE49-F238E27FC236}">
                <a16:creationId xmlns:a16="http://schemas.microsoft.com/office/drawing/2014/main" id="{38731977-7FC1-4BE6-B023-CF81AEC9AE56}"/>
              </a:ext>
            </a:extLst>
          </p:cNvPr>
          <p:cNvPicPr>
            <a:picLocks noChangeAspect="1"/>
          </p:cNvPicPr>
          <p:nvPr/>
        </p:nvPicPr>
        <p:blipFill>
          <a:blip r:embed="rId6"/>
          <a:stretch>
            <a:fillRect/>
          </a:stretch>
        </p:blipFill>
        <p:spPr>
          <a:xfrm>
            <a:off x="2093482" y="3900049"/>
            <a:ext cx="1042762" cy="1042762"/>
          </a:xfrm>
          <a:prstGeom prst="rect">
            <a:avLst/>
          </a:prstGeom>
        </p:spPr>
      </p:pic>
      <p:pic>
        <p:nvPicPr>
          <p:cNvPr id="18" name="Picture 2" descr="See the source image">
            <a:extLst>
              <a:ext uri="{FF2B5EF4-FFF2-40B4-BE49-F238E27FC236}">
                <a16:creationId xmlns:a16="http://schemas.microsoft.com/office/drawing/2014/main" id="{F813E284-658F-4CF9-B018-64B9776EE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icture containing sign&#10;&#10;Description automatically generated">
            <a:extLst>
              <a:ext uri="{FF2B5EF4-FFF2-40B4-BE49-F238E27FC236}">
                <a16:creationId xmlns:a16="http://schemas.microsoft.com/office/drawing/2014/main" id="{9A9BECF8-8E62-46A5-850C-6420B9A43D07}"/>
              </a:ext>
            </a:extLst>
          </p:cNvPr>
          <p:cNvPicPr>
            <a:picLocks noChangeAspect="1"/>
          </p:cNvPicPr>
          <p:nvPr/>
        </p:nvPicPr>
        <p:blipFill>
          <a:blip r:embed="rId4"/>
          <a:stretch>
            <a:fillRect/>
          </a:stretch>
        </p:blipFill>
        <p:spPr>
          <a:xfrm>
            <a:off x="6055873" y="5684273"/>
            <a:ext cx="1061974" cy="1061974"/>
          </a:xfrm>
          <a:prstGeom prst="rect">
            <a:avLst/>
          </a:prstGeom>
        </p:spPr>
      </p:pic>
      <p:sp>
        <p:nvSpPr>
          <p:cNvPr id="22" name="TextBox 21">
            <a:extLst>
              <a:ext uri="{FF2B5EF4-FFF2-40B4-BE49-F238E27FC236}">
                <a16:creationId xmlns:a16="http://schemas.microsoft.com/office/drawing/2014/main" id="{AB7F1161-FA99-48BC-9538-1052EA52DE85}"/>
              </a:ext>
            </a:extLst>
          </p:cNvPr>
          <p:cNvSpPr txBox="1"/>
          <p:nvPr/>
        </p:nvSpPr>
        <p:spPr>
          <a:xfrm>
            <a:off x="30130"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user</a:t>
            </a:r>
          </a:p>
        </p:txBody>
      </p:sp>
      <p:sp>
        <p:nvSpPr>
          <p:cNvPr id="26" name="Right Brace 25">
            <a:extLst>
              <a:ext uri="{FF2B5EF4-FFF2-40B4-BE49-F238E27FC236}">
                <a16:creationId xmlns:a16="http://schemas.microsoft.com/office/drawing/2014/main" id="{D8448135-DD41-4CA3-A40C-A55CC2A25E6F}"/>
              </a:ext>
            </a:extLst>
          </p:cNvPr>
          <p:cNvSpPr/>
          <p:nvPr/>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4F693C9-5D7E-465A-BBCD-FFAC36C0A54E}"/>
              </a:ext>
            </a:extLst>
          </p:cNvPr>
          <p:cNvSpPr txBox="1"/>
          <p:nvPr/>
        </p:nvSpPr>
        <p:spPr>
          <a:xfrm>
            <a:off x="5665663" y="3854732"/>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sending a notification</a:t>
            </a:r>
          </a:p>
        </p:txBody>
      </p:sp>
      <p:pic>
        <p:nvPicPr>
          <p:cNvPr id="33" name="Picture 2">
            <a:extLst>
              <a:ext uri="{FF2B5EF4-FFF2-40B4-BE49-F238E27FC236}">
                <a16:creationId xmlns:a16="http://schemas.microsoft.com/office/drawing/2014/main" id="{B3C80D51-026C-4F6A-B7BA-86560D65D84F}"/>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E1D167B-1286-424E-A903-D331ADB8C1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4003" y="2372447"/>
            <a:ext cx="539897" cy="539897"/>
          </a:xfrm>
          <a:prstGeom prst="rect">
            <a:avLst/>
          </a:prstGeom>
        </p:spPr>
      </p:pic>
      <p:sp>
        <p:nvSpPr>
          <p:cNvPr id="93" name="TextBox 92">
            <a:extLst>
              <a:ext uri="{FF2B5EF4-FFF2-40B4-BE49-F238E27FC236}">
                <a16:creationId xmlns:a16="http://schemas.microsoft.com/office/drawing/2014/main" id="{7C837F6C-E7D4-40BE-92A2-09E1229DE068}"/>
              </a:ext>
            </a:extLst>
          </p:cNvPr>
          <p:cNvSpPr txBox="1"/>
          <p:nvPr/>
        </p:nvSpPr>
        <p:spPr>
          <a:xfrm>
            <a:off x="10806517" y="5118995"/>
            <a:ext cx="1797164"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APIs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via </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Graph</a:t>
            </a:r>
          </a:p>
        </p:txBody>
      </p:sp>
    </p:spTree>
    <p:extLst>
      <p:ext uri="{BB962C8B-B14F-4D97-AF65-F5344CB8AC3E}">
        <p14:creationId xmlns:p14="http://schemas.microsoft.com/office/powerpoint/2010/main" val="211359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6"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0E0D50C-2EE7-4373-8EE9-C1CB6D1424C9}"/>
              </a:ext>
              <a:ext uri="{C183D7F6-B498-43B3-948B-1728B52AA6E4}">
                <adec:decorative xmlns:adec="http://schemas.microsoft.com/office/drawing/2017/decorative" val="1"/>
              </a:ext>
            </a:extLst>
          </p:cNvPr>
          <p:cNvSpPr/>
          <p:nvPr/>
        </p:nvSpPr>
        <p:spPr bwMode="auto">
          <a:xfrm>
            <a:off x="1" y="3769278"/>
            <a:ext cx="12192000" cy="30887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8A8AF18E-1279-4D36-AE33-5DDBD54BE85A}"/>
              </a:ext>
              <a:ext uri="{C183D7F6-B498-43B3-948B-1728B52AA6E4}">
                <adec:decorative xmlns:adec="http://schemas.microsoft.com/office/drawing/2017/decorative" val="1"/>
              </a:ext>
            </a:extLst>
          </p:cNvPr>
          <p:cNvGrpSpPr/>
          <p:nvPr/>
        </p:nvGrpSpPr>
        <p:grpSpPr>
          <a:xfrm>
            <a:off x="7444513" y="4983191"/>
            <a:ext cx="678277" cy="1161115"/>
            <a:chOff x="7486803" y="4727443"/>
            <a:chExt cx="678373" cy="1161280"/>
          </a:xfrm>
        </p:grpSpPr>
        <p:sp>
          <p:nvSpPr>
            <p:cNvPr id="203" name="Freeform 124">
              <a:extLst>
                <a:ext uri="{FF2B5EF4-FFF2-40B4-BE49-F238E27FC236}">
                  <a16:creationId xmlns:a16="http://schemas.microsoft.com/office/drawing/2014/main" id="{61C89BF7-7D4E-4C31-BFD2-B985AED87191}"/>
                </a:ext>
              </a:extLst>
            </p:cNvPr>
            <p:cNvSpPr>
              <a:spLocks/>
            </p:cNvSpPr>
            <p:nvPr/>
          </p:nvSpPr>
          <p:spPr bwMode="auto">
            <a:xfrm>
              <a:off x="7486803" y="4727443"/>
              <a:ext cx="678373" cy="1161280"/>
            </a:xfrm>
            <a:prstGeom prst="rect">
              <a:avLst/>
            </a:prstGeom>
            <a:solidFill>
              <a:schemeClr val="tx1"/>
            </a:solidFill>
            <a:ln w="63500" cap="rnd">
              <a:solidFill>
                <a:schemeClr val="bg1">
                  <a:lumMod val="65000"/>
                  <a:lumOff val="3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6DD67F9D-D634-4581-8241-E9DA1CA0B08E}"/>
                </a:ext>
              </a:extLst>
            </p:cNvPr>
            <p:cNvSpPr/>
            <p:nvPr/>
          </p:nvSpPr>
          <p:spPr>
            <a:xfrm>
              <a:off x="7590234" y="4829231"/>
              <a:ext cx="468410" cy="952672"/>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5DE1DB66-5408-4F02-B979-1D90C3C8C84C}"/>
              </a:ext>
              <a:ext uri="{C183D7F6-B498-43B3-948B-1728B52AA6E4}">
                <adec:decorative xmlns:adec="http://schemas.microsoft.com/office/drawing/2017/decorative" val="1"/>
              </a:ext>
            </a:extLst>
          </p:cNvPr>
          <p:cNvGrpSpPr/>
          <p:nvPr/>
        </p:nvGrpSpPr>
        <p:grpSpPr>
          <a:xfrm>
            <a:off x="3955560" y="6277211"/>
            <a:ext cx="4280881" cy="369332"/>
            <a:chOff x="3937830" y="5897709"/>
            <a:chExt cx="4281489" cy="369385"/>
          </a:xfrm>
        </p:grpSpPr>
        <p:cxnSp>
          <p:nvCxnSpPr>
            <p:cNvPr id="301" name="Straight Connector 300">
              <a:extLst>
                <a:ext uri="{FF2B5EF4-FFF2-40B4-BE49-F238E27FC236}">
                  <a16:creationId xmlns:a16="http://schemas.microsoft.com/office/drawing/2014/main" id="{850CF2AC-BD72-4F42-90DA-51586B4CBEFE}"/>
                </a:ext>
              </a:extLst>
            </p:cNvPr>
            <p:cNvCxnSpPr>
              <a:cxnSpLocks/>
              <a:endCxn id="300" idx="1"/>
            </p:cNvCxnSpPr>
            <p:nvPr/>
          </p:nvCxnSpPr>
          <p:spPr>
            <a:xfrm>
              <a:off x="3937830" y="6082398"/>
              <a:ext cx="1235506"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4309E7-8950-4751-82E4-DF7A8D0407EB}"/>
                </a:ext>
              </a:extLst>
            </p:cNvPr>
            <p:cNvCxnSpPr/>
            <p:nvPr/>
          </p:nvCxnSpPr>
          <p:spPr>
            <a:xfrm>
              <a:off x="3937831"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25AD52-CF71-4CEA-BF11-3DE12BB5B006}"/>
                </a:ext>
              </a:extLst>
            </p:cNvPr>
            <p:cNvCxnSpPr/>
            <p:nvPr/>
          </p:nvCxnSpPr>
          <p:spPr>
            <a:xfrm>
              <a:off x="8219319"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95B50137-5EF4-4057-8B52-85D1EB9AEB03}"/>
                </a:ext>
              </a:extLst>
            </p:cNvPr>
            <p:cNvSpPr txBox="1"/>
            <p:nvPr/>
          </p:nvSpPr>
          <p:spPr>
            <a:xfrm>
              <a:off x="5173336" y="5897709"/>
              <a:ext cx="1798240" cy="369385"/>
            </a:xfrm>
            <a:prstGeom prst="rect">
              <a:avLst/>
            </a:prstGeom>
          </p:spPr>
          <p:txBody>
            <a:bodyPr wrap="square" lIns="0" rIns="0">
              <a:spAutoFit/>
            </a:bodyPr>
            <a:lstStyle>
              <a:defPPr>
                <a:defRPr lang="en-US"/>
              </a:defPPr>
              <a:lvl1pPr algn="ctr">
                <a:defRPr sz="1600">
                  <a:ln w="3175">
                    <a:noFill/>
                  </a:ln>
                  <a:gradFill>
                    <a:gsLst>
                      <a:gs pos="74359">
                        <a:srgbClr val="1A1A1A"/>
                      </a:gs>
                      <a:gs pos="57576">
                        <a:srgbClr val="1A1A1A"/>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Your applications</a:t>
              </a:r>
            </a:p>
          </p:txBody>
        </p:sp>
        <p:cxnSp>
          <p:nvCxnSpPr>
            <p:cNvPr id="304" name="Straight Connector 303">
              <a:extLst>
                <a:ext uri="{FF2B5EF4-FFF2-40B4-BE49-F238E27FC236}">
                  <a16:creationId xmlns:a16="http://schemas.microsoft.com/office/drawing/2014/main" id="{0ACB0F5C-5563-4F2F-BA62-1557E7305D4F}"/>
                </a:ext>
              </a:extLst>
            </p:cNvPr>
            <p:cNvCxnSpPr>
              <a:cxnSpLocks/>
              <a:stCxn id="300" idx="3"/>
            </p:cNvCxnSpPr>
            <p:nvPr/>
          </p:nvCxnSpPr>
          <p:spPr>
            <a:xfrm flipV="1">
              <a:off x="6971577" y="6082398"/>
              <a:ext cx="1247742"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C611F07-251D-4A77-B596-DB2EB4B6C729}"/>
              </a:ext>
              <a:ext uri="{C183D7F6-B498-43B3-948B-1728B52AA6E4}">
                <adec:decorative xmlns:adec="http://schemas.microsoft.com/office/drawing/2017/decorative" val="1"/>
              </a:ext>
            </a:extLst>
          </p:cNvPr>
          <p:cNvGrpSpPr/>
          <p:nvPr/>
        </p:nvGrpSpPr>
        <p:grpSpPr>
          <a:xfrm>
            <a:off x="3206336" y="1731662"/>
            <a:ext cx="2615252" cy="1985586"/>
            <a:chOff x="3205925" y="988831"/>
            <a:chExt cx="2615623" cy="1985868"/>
          </a:xfrm>
        </p:grpSpPr>
        <p:sp>
          <p:nvSpPr>
            <p:cNvPr id="153" name="Rectangle 20">
              <a:extLst>
                <a:ext uri="{FF2B5EF4-FFF2-40B4-BE49-F238E27FC236}">
                  <a16:creationId xmlns:a16="http://schemas.microsoft.com/office/drawing/2014/main" id="{39705D5B-C15D-47C9-9188-8CFB1F1F1440}"/>
                </a:ext>
              </a:extLst>
            </p:cNvPr>
            <p:cNvSpPr>
              <a:spLocks noChangeArrowheads="1"/>
            </p:cNvSpPr>
            <p:nvPr/>
          </p:nvSpPr>
          <p:spPr bwMode="auto">
            <a:xfrm>
              <a:off x="3519562" y="988831"/>
              <a:ext cx="2017935" cy="13926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Oval 21">
              <a:extLst>
                <a:ext uri="{FF2B5EF4-FFF2-40B4-BE49-F238E27FC236}">
                  <a16:creationId xmlns:a16="http://schemas.microsoft.com/office/drawing/2014/main" id="{89F77AA7-B331-4A97-B166-391C3C4776E5}"/>
                </a:ext>
              </a:extLst>
            </p:cNvPr>
            <p:cNvSpPr>
              <a:spLocks noChangeArrowheads="1"/>
            </p:cNvSpPr>
            <p:nvPr/>
          </p:nvSpPr>
          <p:spPr bwMode="auto">
            <a:xfrm>
              <a:off x="4505845" y="1018420"/>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Rectangle 22">
              <a:extLst>
                <a:ext uri="{FF2B5EF4-FFF2-40B4-BE49-F238E27FC236}">
                  <a16:creationId xmlns:a16="http://schemas.microsoft.com/office/drawing/2014/main" id="{615BD322-B5DC-46FB-BC12-AD3784D09A4D}"/>
                </a:ext>
              </a:extLst>
            </p:cNvPr>
            <p:cNvSpPr>
              <a:spLocks noChangeArrowheads="1"/>
            </p:cNvSpPr>
            <p:nvPr/>
          </p:nvSpPr>
          <p:spPr bwMode="auto">
            <a:xfrm>
              <a:off x="3594520" y="1095350"/>
              <a:ext cx="1881828" cy="122693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23">
              <a:extLst>
                <a:ext uri="{FF2B5EF4-FFF2-40B4-BE49-F238E27FC236}">
                  <a16:creationId xmlns:a16="http://schemas.microsoft.com/office/drawing/2014/main" id="{6555CF82-18D8-4A04-AFEC-8E80DD865571}"/>
                </a:ext>
              </a:extLst>
            </p:cNvPr>
            <p:cNvSpPr>
              <a:spLocks/>
            </p:cNvSpPr>
            <p:nvPr/>
          </p:nvSpPr>
          <p:spPr bwMode="auto">
            <a:xfrm>
              <a:off x="3205925" y="2397242"/>
              <a:ext cx="2615623" cy="10651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D09CD2D0-B32A-4646-9002-185CB27DA060}"/>
                </a:ext>
              </a:extLst>
            </p:cNvPr>
            <p:cNvSpPr/>
            <p:nvPr/>
          </p:nvSpPr>
          <p:spPr bwMode="auto">
            <a:xfrm>
              <a:off x="3594520" y="1239306"/>
              <a:ext cx="374360" cy="1082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F20CAAE2-A0F5-4C70-AC00-A03DBF1065A0}"/>
                </a:ext>
              </a:extLst>
            </p:cNvPr>
            <p:cNvSpPr/>
            <p:nvPr/>
          </p:nvSpPr>
          <p:spPr bwMode="auto">
            <a:xfrm>
              <a:off x="3594520" y="1095353"/>
              <a:ext cx="1881828" cy="143953"/>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1325744-503A-4882-B6A6-243889044634}"/>
                </a:ext>
              </a:extLst>
            </p:cNvPr>
            <p:cNvSpPr/>
            <p:nvPr/>
          </p:nvSpPr>
          <p:spPr bwMode="auto">
            <a:xfrm>
              <a:off x="4167087" y="1131980"/>
              <a:ext cx="736692" cy="7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0AA63145-3167-497E-B128-0D1F55EA2ACF}"/>
                </a:ext>
              </a:extLst>
            </p:cNvPr>
            <p:cNvSpPr/>
            <p:nvPr/>
          </p:nvSpPr>
          <p:spPr bwMode="auto">
            <a:xfrm>
              <a:off x="4066472" y="1310694"/>
              <a:ext cx="99728" cy="99725"/>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E3BACC94-B952-4BDC-8C39-3C91545F78A2}"/>
                </a:ext>
              </a:extLst>
            </p:cNvPr>
            <p:cNvSpPr/>
            <p:nvPr/>
          </p:nvSpPr>
          <p:spPr bwMode="auto">
            <a:xfrm>
              <a:off x="4066472" y="1837420"/>
              <a:ext cx="99728" cy="99725"/>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9949393F-2027-44B1-9C2D-6B4BD6A97EBB}"/>
                </a:ext>
              </a:extLst>
            </p:cNvPr>
            <p:cNvSpPr/>
            <p:nvPr/>
          </p:nvSpPr>
          <p:spPr bwMode="auto">
            <a:xfrm>
              <a:off x="4181047" y="1535314"/>
              <a:ext cx="75798" cy="75795"/>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7D778107-88B2-4F9E-A671-8870AF04EBBA}"/>
                </a:ext>
              </a:extLst>
            </p:cNvPr>
            <p:cNvSpPr/>
            <p:nvPr/>
          </p:nvSpPr>
          <p:spPr bwMode="auto">
            <a:xfrm>
              <a:off x="4180184" y="2043836"/>
              <a:ext cx="74210" cy="74210"/>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927EDFC6-545B-4F1F-B22E-4C8166C1B2A6}"/>
                </a:ext>
              </a:extLst>
            </p:cNvPr>
            <p:cNvSpPr/>
            <p:nvPr/>
          </p:nvSpPr>
          <p:spPr bwMode="auto">
            <a:xfrm>
              <a:off x="4180184" y="2190145"/>
              <a:ext cx="74210" cy="74210"/>
            </a:xfrm>
            <a:prstGeom prst="ellipse">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087BDFD-252D-4281-960B-80B7A3436BA6}"/>
                </a:ext>
              </a:extLst>
            </p:cNvPr>
            <p:cNvGrpSpPr/>
            <p:nvPr/>
          </p:nvGrpSpPr>
          <p:grpSpPr>
            <a:xfrm>
              <a:off x="4316469" y="1506124"/>
              <a:ext cx="997238" cy="242971"/>
              <a:chOff x="4451577" y="1830717"/>
              <a:chExt cx="997238" cy="242971"/>
            </a:xfrm>
          </p:grpSpPr>
          <p:sp>
            <p:nvSpPr>
              <p:cNvPr id="175" name="Rectangle 174">
                <a:extLst>
                  <a:ext uri="{FF2B5EF4-FFF2-40B4-BE49-F238E27FC236}">
                    <a16:creationId xmlns:a16="http://schemas.microsoft.com/office/drawing/2014/main" id="{98F463F9-B1E3-487E-823B-5A99B32715EC}"/>
                  </a:ext>
                </a:extLst>
              </p:cNvPr>
              <p:cNvSpPr/>
              <p:nvPr/>
            </p:nvSpPr>
            <p:spPr bwMode="auto">
              <a:xfrm>
                <a:off x="4451577" y="1830717"/>
                <a:ext cx="997238" cy="242971"/>
              </a:xfrm>
              <a:prstGeom prst="rect">
                <a:avLst/>
              </a:prstGeom>
              <a:solidFill>
                <a:srgbClr val="959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nvGrpSpPr>
              <p:cNvPr id="17" name="Group 16">
                <a:extLst>
                  <a:ext uri="{FF2B5EF4-FFF2-40B4-BE49-F238E27FC236}">
                    <a16:creationId xmlns:a16="http://schemas.microsoft.com/office/drawing/2014/main" id="{471E7BC4-6B56-4761-A081-17E042C8F87F}"/>
                  </a:ext>
                </a:extLst>
              </p:cNvPr>
              <p:cNvGrpSpPr/>
              <p:nvPr/>
            </p:nvGrpSpPr>
            <p:grpSpPr>
              <a:xfrm>
                <a:off x="4529431" y="1903405"/>
                <a:ext cx="841529" cy="102417"/>
                <a:chOff x="4494381" y="1903405"/>
                <a:chExt cx="841529" cy="102417"/>
              </a:xfrm>
            </p:grpSpPr>
            <p:sp>
              <p:nvSpPr>
                <p:cNvPr id="176" name="Rectangle 175">
                  <a:extLst>
                    <a:ext uri="{FF2B5EF4-FFF2-40B4-BE49-F238E27FC236}">
                      <a16:creationId xmlns:a16="http://schemas.microsoft.com/office/drawing/2014/main" id="{B1C76069-BBCC-4A44-A0A3-013B59E1423C}"/>
                    </a:ext>
                  </a:extLst>
                </p:cNvPr>
                <p:cNvSpPr/>
                <p:nvPr/>
              </p:nvSpPr>
              <p:spPr bwMode="auto">
                <a:xfrm>
                  <a:off x="4494381"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Yes</a:t>
                  </a:r>
                </a:p>
              </p:txBody>
            </p:sp>
            <p:sp>
              <p:nvSpPr>
                <p:cNvPr id="177" name="Rectangle 176">
                  <a:extLst>
                    <a:ext uri="{FF2B5EF4-FFF2-40B4-BE49-F238E27FC236}">
                      <a16:creationId xmlns:a16="http://schemas.microsoft.com/office/drawing/2014/main" id="{C3FCF299-56D8-402F-B2AF-658B26EEA582}"/>
                    </a:ext>
                  </a:extLst>
                </p:cNvPr>
                <p:cNvSpPr/>
                <p:nvPr/>
              </p:nvSpPr>
              <p:spPr bwMode="auto">
                <a:xfrm>
                  <a:off x="4790043"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light"/>
                      <a:ea typeface="+mn-ea"/>
                      <a:cs typeface="Segoe UI" pitchFamily="34" charset="0"/>
                    </a:rPr>
                    <a:t>No</a:t>
                  </a:r>
                </a:p>
              </p:txBody>
            </p:sp>
            <p:sp>
              <p:nvSpPr>
                <p:cNvPr id="178" name="Rectangle 177">
                  <a:extLst>
                    <a:ext uri="{FF2B5EF4-FFF2-40B4-BE49-F238E27FC236}">
                      <a16:creationId xmlns:a16="http://schemas.microsoft.com/office/drawing/2014/main" id="{7C10B748-2F7B-42F7-9449-88FB0087D57D}"/>
                    </a:ext>
                  </a:extLst>
                </p:cNvPr>
                <p:cNvSpPr/>
                <p:nvPr/>
              </p:nvSpPr>
              <p:spPr bwMode="auto">
                <a:xfrm>
                  <a:off x="5085704"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a:ln>
                        <a:noFill/>
                      </a:ln>
                      <a:solidFill>
                        <a:srgbClr val="FFFFFF"/>
                      </a:solidFill>
                      <a:effectLst/>
                      <a:uLnTx/>
                      <a:uFillTx/>
                      <a:latin typeface="Segoe UI Semilight"/>
                      <a:ea typeface="+mn-ea"/>
                      <a:cs typeface="Segoe UI" pitchFamily="34" charset="0"/>
                    </a:rPr>
                    <a:t>Maybe</a:t>
                  </a:r>
                </a:p>
              </p:txBody>
            </p:sp>
          </p:grpSp>
        </p:grpSp>
        <p:grpSp>
          <p:nvGrpSpPr>
            <p:cNvPr id="20" name="Group 19">
              <a:extLst>
                <a:ext uri="{FF2B5EF4-FFF2-40B4-BE49-F238E27FC236}">
                  <a16:creationId xmlns:a16="http://schemas.microsoft.com/office/drawing/2014/main" id="{BB71C5F0-341E-4640-A2C8-3D5352E3CA7C}"/>
                </a:ext>
              </a:extLst>
            </p:cNvPr>
            <p:cNvGrpSpPr/>
            <p:nvPr/>
          </p:nvGrpSpPr>
          <p:grpSpPr>
            <a:xfrm>
              <a:off x="4223406" y="1315148"/>
              <a:ext cx="1162703" cy="90816"/>
              <a:chOff x="4376085" y="1603510"/>
              <a:chExt cx="1162703" cy="90816"/>
            </a:xfrm>
          </p:grpSpPr>
          <p:cxnSp>
            <p:nvCxnSpPr>
              <p:cNvPr id="268" name="Straight Connector 267">
                <a:extLst>
                  <a:ext uri="{FF2B5EF4-FFF2-40B4-BE49-F238E27FC236}">
                    <a16:creationId xmlns:a16="http://schemas.microsoft.com/office/drawing/2014/main" id="{A2583C81-902C-4020-A1F9-46F512538D67}"/>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45C506C-9152-449F-87BF-C1A1FF62ACAE}"/>
                  </a:ext>
                </a:extLst>
              </p:cNvPr>
              <p:cNvCxnSpPr>
                <a:cxnSpLocks/>
              </p:cNvCxnSpPr>
              <p:nvPr/>
            </p:nvCxnSpPr>
            <p:spPr>
              <a:xfrm>
                <a:off x="4376085" y="1694326"/>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840574D-093A-4FD4-A187-A477A1CF45C1}"/>
                </a:ext>
              </a:extLst>
            </p:cNvPr>
            <p:cNvGrpSpPr/>
            <p:nvPr/>
          </p:nvGrpSpPr>
          <p:grpSpPr>
            <a:xfrm>
              <a:off x="4223406" y="1841874"/>
              <a:ext cx="1162703" cy="90816"/>
              <a:chOff x="4376085" y="1603510"/>
              <a:chExt cx="1162703" cy="90816"/>
            </a:xfrm>
          </p:grpSpPr>
          <p:cxnSp>
            <p:nvCxnSpPr>
              <p:cNvPr id="271" name="Straight Connector 270">
                <a:extLst>
                  <a:ext uri="{FF2B5EF4-FFF2-40B4-BE49-F238E27FC236}">
                    <a16:creationId xmlns:a16="http://schemas.microsoft.com/office/drawing/2014/main" id="{60CB55C8-530B-4C15-AE49-EE351706F840}"/>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E1CA276-C6D8-462F-8EAF-76772683E59D}"/>
                  </a:ext>
                </a:extLst>
              </p:cNvPr>
              <p:cNvCxnSpPr>
                <a:cxnSpLocks/>
              </p:cNvCxnSpPr>
              <p:nvPr/>
            </p:nvCxnSpPr>
            <p:spPr>
              <a:xfrm>
                <a:off x="4376085" y="1694326"/>
                <a:ext cx="93648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E64B00D3-F920-4611-A1C9-858D5E036608}"/>
                </a:ext>
              </a:extLst>
            </p:cNvPr>
            <p:cNvCxnSpPr>
              <a:cxnSpLocks/>
            </p:cNvCxnSpPr>
            <p:nvPr/>
          </p:nvCxnSpPr>
          <p:spPr>
            <a:xfrm>
              <a:off x="4322427" y="2077946"/>
              <a:ext cx="61776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B1BB5FD-7813-454F-85DD-C5D824121BBB}"/>
                </a:ext>
              </a:extLst>
            </p:cNvPr>
            <p:cNvCxnSpPr>
              <a:cxnSpLocks/>
            </p:cNvCxnSpPr>
            <p:nvPr/>
          </p:nvCxnSpPr>
          <p:spPr>
            <a:xfrm>
              <a:off x="4322427" y="2227965"/>
              <a:ext cx="913425"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6A3505A4-9871-4C3D-81F4-7D1EE0E95063}"/>
                </a:ext>
              </a:extLst>
            </p:cNvPr>
            <p:cNvGrpSpPr/>
            <p:nvPr/>
          </p:nvGrpSpPr>
          <p:grpSpPr>
            <a:xfrm>
              <a:off x="5147426" y="1110299"/>
              <a:ext cx="294559" cy="113629"/>
              <a:chOff x="6763556" y="4245974"/>
              <a:chExt cx="168631" cy="65051"/>
            </a:xfrm>
          </p:grpSpPr>
          <p:cxnSp>
            <p:nvCxnSpPr>
              <p:cNvPr id="280" name="Straight Connector 279">
                <a:extLst>
                  <a:ext uri="{FF2B5EF4-FFF2-40B4-BE49-F238E27FC236}">
                    <a16:creationId xmlns:a16="http://schemas.microsoft.com/office/drawing/2014/main" id="{3C10BF57-4FB6-4B8D-80A1-7470FD7F4725}"/>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8CF8B796-79FB-4DB8-981D-FCFFA76FC471}"/>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82" name="Multiplication Sign 281">
                <a:extLst>
                  <a:ext uri="{FF2B5EF4-FFF2-40B4-BE49-F238E27FC236}">
                    <a16:creationId xmlns:a16="http://schemas.microsoft.com/office/drawing/2014/main" id="{4A96387C-404E-401C-B68D-22C6D8E09EA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11" name="TextBox 310">
              <a:extLst>
                <a:ext uri="{FF2B5EF4-FFF2-40B4-BE49-F238E27FC236}">
                  <a16:creationId xmlns:a16="http://schemas.microsoft.com/office/drawing/2014/main" id="{832420CE-C154-47E8-AE7B-4232D83E3F76}"/>
                </a:ext>
              </a:extLst>
            </p:cNvPr>
            <p:cNvSpPr txBox="1"/>
            <p:nvPr/>
          </p:nvSpPr>
          <p:spPr>
            <a:xfrm>
              <a:off x="4062691"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Teams</a:t>
              </a:r>
            </a:p>
          </p:txBody>
        </p:sp>
      </p:grpSp>
      <p:grpSp>
        <p:nvGrpSpPr>
          <p:cNvPr id="89" name="Group 88">
            <a:extLst>
              <a:ext uri="{FF2B5EF4-FFF2-40B4-BE49-F238E27FC236}">
                <a16:creationId xmlns:a16="http://schemas.microsoft.com/office/drawing/2014/main" id="{F5D00A39-17B5-4FE2-AA52-4EC1565B7BB9}"/>
              </a:ext>
              <a:ext uri="{C183D7F6-B498-43B3-948B-1728B52AA6E4}">
                <adec:decorative xmlns:adec="http://schemas.microsoft.com/office/drawing/2017/decorative" val="1"/>
              </a:ext>
            </a:extLst>
          </p:cNvPr>
          <p:cNvGrpSpPr/>
          <p:nvPr/>
        </p:nvGrpSpPr>
        <p:grpSpPr>
          <a:xfrm>
            <a:off x="6655074" y="1803939"/>
            <a:ext cx="1126644" cy="1913309"/>
            <a:chOff x="6655153" y="1061118"/>
            <a:chExt cx="1126804" cy="1913581"/>
          </a:xfrm>
        </p:grpSpPr>
        <p:sp>
          <p:nvSpPr>
            <p:cNvPr id="285" name="Freeform 124">
              <a:extLst>
                <a:ext uri="{FF2B5EF4-FFF2-40B4-BE49-F238E27FC236}">
                  <a16:creationId xmlns:a16="http://schemas.microsoft.com/office/drawing/2014/main" id="{709FCDB6-CE32-499B-8EAB-40FCA093EBF0}"/>
                </a:ext>
              </a:extLst>
            </p:cNvPr>
            <p:cNvSpPr>
              <a:spLocks/>
            </p:cNvSpPr>
            <p:nvPr/>
          </p:nvSpPr>
          <p:spPr bwMode="auto">
            <a:xfrm>
              <a:off x="6806303" y="1061118"/>
              <a:ext cx="824504" cy="1411436"/>
            </a:xfrm>
            <a:prstGeom prst="rect">
              <a:avLst/>
            </a:prstGeom>
            <a:solidFill>
              <a:schemeClr val="tx1"/>
            </a:solidFill>
            <a:ln w="63500" cap="rnd">
              <a:solidFill>
                <a:srgbClr val="969696"/>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Oval 286">
              <a:extLst>
                <a:ext uri="{FF2B5EF4-FFF2-40B4-BE49-F238E27FC236}">
                  <a16:creationId xmlns:a16="http://schemas.microsoft.com/office/drawing/2014/main" id="{D7E2320D-32DE-4341-B8DB-397D1247E039}"/>
                </a:ext>
              </a:extLst>
            </p:cNvPr>
            <p:cNvSpPr/>
            <p:nvPr/>
          </p:nvSpPr>
          <p:spPr bwMode="auto">
            <a:xfrm>
              <a:off x="6909795" y="1169860"/>
              <a:ext cx="143616" cy="143611"/>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9" name="Straight Connector 288">
              <a:extLst>
                <a:ext uri="{FF2B5EF4-FFF2-40B4-BE49-F238E27FC236}">
                  <a16:creationId xmlns:a16="http://schemas.microsoft.com/office/drawing/2014/main" id="{42DAAF6A-D595-4792-933A-636AE6103D17}"/>
                </a:ext>
              </a:extLst>
            </p:cNvPr>
            <p:cNvCxnSpPr>
              <a:cxnSpLocks/>
            </p:cNvCxnSpPr>
            <p:nvPr/>
          </p:nvCxnSpPr>
          <p:spPr>
            <a:xfrm>
              <a:off x="7111987" y="1191080"/>
              <a:ext cx="39214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A3738C8-B671-4E3F-88B5-CB3CD597FE30}"/>
                </a:ext>
              </a:extLst>
            </p:cNvPr>
            <p:cNvCxnSpPr>
              <a:cxnSpLocks/>
            </p:cNvCxnSpPr>
            <p:nvPr/>
          </p:nvCxnSpPr>
          <p:spPr>
            <a:xfrm>
              <a:off x="7111987" y="1301459"/>
              <a:ext cx="23553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291D651-187E-4755-968C-14039FF38973}"/>
                </a:ext>
              </a:extLst>
            </p:cNvPr>
            <p:cNvSpPr/>
            <p:nvPr/>
          </p:nvSpPr>
          <p:spPr>
            <a:xfrm>
              <a:off x="6930152" y="1425160"/>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923DD980-A7DD-448E-B302-0D1EF5E28C5D}"/>
                </a:ext>
              </a:extLst>
            </p:cNvPr>
            <p:cNvSpPr/>
            <p:nvPr/>
          </p:nvSpPr>
          <p:spPr>
            <a:xfrm>
              <a:off x="6930152" y="1766683"/>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291">
              <a:extLst>
                <a:ext uri="{FF2B5EF4-FFF2-40B4-BE49-F238E27FC236}">
                  <a16:creationId xmlns:a16="http://schemas.microsoft.com/office/drawing/2014/main" id="{FB9AF138-DA40-4906-8264-5FAEE137BEFC}"/>
                </a:ext>
              </a:extLst>
            </p:cNvPr>
            <p:cNvSpPr/>
            <p:nvPr/>
          </p:nvSpPr>
          <p:spPr>
            <a:xfrm>
              <a:off x="6930152" y="2108207"/>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TextBox 311">
              <a:extLst>
                <a:ext uri="{FF2B5EF4-FFF2-40B4-BE49-F238E27FC236}">
                  <a16:creationId xmlns:a16="http://schemas.microsoft.com/office/drawing/2014/main" id="{F9CCDD9F-1DBB-45B8-9DCD-45D03B700FB0}"/>
                </a:ext>
              </a:extLst>
            </p:cNvPr>
            <p:cNvSpPr txBox="1"/>
            <p:nvPr/>
          </p:nvSpPr>
          <p:spPr>
            <a:xfrm>
              <a:off x="6655153" y="2605315"/>
              <a:ext cx="1126804"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SharePoint</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70621E87-D667-4926-B5CE-ED784640475F}"/>
              </a:ext>
            </a:extLst>
          </p:cNvPr>
          <p:cNvGrpSpPr/>
          <p:nvPr/>
        </p:nvGrpSpPr>
        <p:grpSpPr>
          <a:xfrm>
            <a:off x="8663578" y="1460271"/>
            <a:ext cx="2768376" cy="1853031"/>
            <a:chOff x="7990485" y="1121504"/>
            <a:chExt cx="2768769" cy="1853293"/>
          </a:xfrm>
        </p:grpSpPr>
        <p:grpSp>
          <p:nvGrpSpPr>
            <p:cNvPr id="2" name="Group 1">
              <a:extLst>
                <a:ext uri="{FF2B5EF4-FFF2-40B4-BE49-F238E27FC236}">
                  <a16:creationId xmlns:a16="http://schemas.microsoft.com/office/drawing/2014/main" id="{037207CE-6334-44DE-82E0-D4178779608D}"/>
                </a:ext>
              </a:extLst>
            </p:cNvPr>
            <p:cNvGrpSpPr/>
            <p:nvPr/>
          </p:nvGrpSpPr>
          <p:grpSpPr>
            <a:xfrm>
              <a:off x="7990485" y="1121504"/>
              <a:ext cx="2768769" cy="1853293"/>
              <a:chOff x="8683002" y="3071830"/>
              <a:chExt cx="2768769" cy="1520205"/>
            </a:xfrm>
          </p:grpSpPr>
          <p:sp>
            <p:nvSpPr>
              <p:cNvPr id="240" name="Rectangle 20">
                <a:extLst>
                  <a:ext uri="{FF2B5EF4-FFF2-40B4-BE49-F238E27FC236}">
                    <a16:creationId xmlns:a16="http://schemas.microsoft.com/office/drawing/2014/main" id="{01C01F5F-376B-42B0-8A53-073143C2FB10}"/>
                  </a:ext>
                </a:extLst>
              </p:cNvPr>
              <p:cNvSpPr>
                <a:spLocks noChangeArrowheads="1"/>
              </p:cNvSpPr>
              <p:nvPr/>
            </p:nvSpPr>
            <p:spPr bwMode="auto">
              <a:xfrm>
                <a:off x="8996639" y="3071830"/>
                <a:ext cx="2193875" cy="13926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Oval 21">
                <a:extLst>
                  <a:ext uri="{FF2B5EF4-FFF2-40B4-BE49-F238E27FC236}">
                    <a16:creationId xmlns:a16="http://schemas.microsoft.com/office/drawing/2014/main" id="{E5B49862-1D15-4F06-8212-D4D8A8BFE65B}"/>
                  </a:ext>
                </a:extLst>
              </p:cNvPr>
              <p:cNvSpPr>
                <a:spLocks noChangeArrowheads="1"/>
              </p:cNvSpPr>
              <p:nvPr/>
            </p:nvSpPr>
            <p:spPr bwMode="auto">
              <a:xfrm>
                <a:off x="10070892" y="3101419"/>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Rectangle 22">
                <a:extLst>
                  <a:ext uri="{FF2B5EF4-FFF2-40B4-BE49-F238E27FC236}">
                    <a16:creationId xmlns:a16="http://schemas.microsoft.com/office/drawing/2014/main" id="{3ED016F5-ABAB-44D3-AC86-8DF2C08143A4}"/>
                  </a:ext>
                </a:extLst>
              </p:cNvPr>
              <p:cNvSpPr>
                <a:spLocks noChangeArrowheads="1"/>
              </p:cNvSpPr>
              <p:nvPr/>
            </p:nvSpPr>
            <p:spPr bwMode="auto">
              <a:xfrm>
                <a:off x="9071597" y="3178349"/>
                <a:ext cx="2031832" cy="122693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23">
                <a:extLst>
                  <a:ext uri="{FF2B5EF4-FFF2-40B4-BE49-F238E27FC236}">
                    <a16:creationId xmlns:a16="http://schemas.microsoft.com/office/drawing/2014/main" id="{F5AAE4F3-1F56-41CB-A2E0-B4CBE790418C}"/>
                  </a:ext>
                </a:extLst>
              </p:cNvPr>
              <p:cNvSpPr>
                <a:spLocks/>
              </p:cNvSpPr>
              <p:nvPr/>
            </p:nvSpPr>
            <p:spPr bwMode="auto">
              <a:xfrm>
                <a:off x="8683002" y="4480242"/>
                <a:ext cx="2768769" cy="11179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07" name="Rectangle 206">
              <a:extLst>
                <a:ext uri="{FF2B5EF4-FFF2-40B4-BE49-F238E27FC236}">
                  <a16:creationId xmlns:a16="http://schemas.microsoft.com/office/drawing/2014/main" id="{7F7FB6ED-C0FE-4EFB-956D-FC5E11389C6E}"/>
                </a:ext>
              </a:extLst>
            </p:cNvPr>
            <p:cNvSpPr/>
            <p:nvPr/>
          </p:nvSpPr>
          <p:spPr>
            <a:xfrm>
              <a:off x="8585258"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E597D0A2-499E-4397-B96D-594555C4988E}"/>
                </a:ext>
              </a:extLst>
            </p:cNvPr>
            <p:cNvSpPr/>
            <p:nvPr/>
          </p:nvSpPr>
          <p:spPr>
            <a:xfrm>
              <a:off x="9138252"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31F8C1E0-582C-4568-88F1-A56E5CC6FFEB}"/>
                </a:ext>
              </a:extLst>
            </p:cNvPr>
            <p:cNvSpPr/>
            <p:nvPr/>
          </p:nvSpPr>
          <p:spPr>
            <a:xfrm>
              <a:off x="9657903" y="1556988"/>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60CCC08D-6223-4428-9B4D-EDA499E8B766}"/>
                </a:ext>
              </a:extLst>
            </p:cNvPr>
            <p:cNvSpPr/>
            <p:nvPr/>
          </p:nvSpPr>
          <p:spPr>
            <a:xfrm>
              <a:off x="8585258"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5CA8D6F1-0717-4E5F-A72E-8C032201AC58}"/>
                </a:ext>
              </a:extLst>
            </p:cNvPr>
            <p:cNvSpPr/>
            <p:nvPr/>
          </p:nvSpPr>
          <p:spPr>
            <a:xfrm>
              <a:off x="9138252"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3" name="Straight Connector 212">
              <a:extLst>
                <a:ext uri="{FF2B5EF4-FFF2-40B4-BE49-F238E27FC236}">
                  <a16:creationId xmlns:a16="http://schemas.microsoft.com/office/drawing/2014/main" id="{9A5BB323-4137-43A4-9890-453E8E67BC16}"/>
                </a:ext>
              </a:extLst>
            </p:cNvPr>
            <p:cNvCxnSpPr>
              <a:cxnSpLocks/>
            </p:cNvCxnSpPr>
            <p:nvPr/>
          </p:nvCxnSpPr>
          <p:spPr>
            <a:xfrm flipV="1">
              <a:off x="8559131" y="1394672"/>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Straight Connector 213">
              <a:extLst>
                <a:ext uri="{FF2B5EF4-FFF2-40B4-BE49-F238E27FC236}">
                  <a16:creationId xmlns:a16="http://schemas.microsoft.com/office/drawing/2014/main" id="{3E1883F5-12CC-47CF-A9B8-B1216CE4CEEF}"/>
                </a:ext>
              </a:extLst>
            </p:cNvPr>
            <p:cNvCxnSpPr>
              <a:cxnSpLocks/>
            </p:cNvCxnSpPr>
            <p:nvPr/>
          </p:nvCxnSpPr>
          <p:spPr>
            <a:xfrm flipV="1">
              <a:off x="8560717" y="2017174"/>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0A7851DE-BA7F-46E7-B829-6EB6A9B7B51E}"/>
                </a:ext>
              </a:extLst>
            </p:cNvPr>
            <p:cNvCxnSpPr>
              <a:cxnSpLocks/>
            </p:cNvCxnSpPr>
            <p:nvPr/>
          </p:nvCxnSpPr>
          <p:spPr>
            <a:xfrm flipV="1">
              <a:off x="8548245" y="2629229"/>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2E89862E-02D7-4E94-AF58-958823A2100A}"/>
                </a:ext>
              </a:extLst>
            </p:cNvPr>
            <p:cNvCxnSpPr>
              <a:cxnSpLocks/>
            </p:cNvCxnSpPr>
            <p:nvPr/>
          </p:nvCxnSpPr>
          <p:spPr>
            <a:xfrm flipV="1">
              <a:off x="10292681" y="1391748"/>
              <a:ext cx="0" cy="1263649"/>
            </a:xfrm>
            <a:prstGeom prst="line">
              <a:avLst/>
            </a:prstGeom>
            <a:noFill/>
            <a:ln w="25400">
              <a:solidFill>
                <a:srgbClr val="A6A6A6"/>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84" name="Rectangle 283">
              <a:extLst>
                <a:ext uri="{FF2B5EF4-FFF2-40B4-BE49-F238E27FC236}">
                  <a16:creationId xmlns:a16="http://schemas.microsoft.com/office/drawing/2014/main" id="{69D980E6-2820-4F79-A829-32236A1BD0A4}"/>
                </a:ext>
              </a:extLst>
            </p:cNvPr>
            <p:cNvSpPr/>
            <p:nvPr/>
          </p:nvSpPr>
          <p:spPr>
            <a:xfrm>
              <a:off x="9657903"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AE9639FE-B6B2-40F3-8AFF-1AFAE4271312}"/>
              </a:ext>
            </a:extLst>
          </p:cNvPr>
          <p:cNvSpPr txBox="1"/>
          <p:nvPr/>
        </p:nvSpPr>
        <p:spPr>
          <a:xfrm>
            <a:off x="9198333" y="3353148"/>
            <a:ext cx="1599219" cy="369332"/>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Windows apps</a:t>
            </a:r>
          </a:p>
        </p:txBody>
      </p:sp>
      <p:sp>
        <p:nvSpPr>
          <p:cNvPr id="120" name="Rectangle 119">
            <a:extLst>
              <a:ext uri="{FF2B5EF4-FFF2-40B4-BE49-F238E27FC236}">
                <a16:creationId xmlns:a16="http://schemas.microsoft.com/office/drawing/2014/main" id="{9A1F4C6B-3329-4625-A6FC-8194FBC8C53B}"/>
              </a:ext>
              <a:ext uri="{C183D7F6-B498-43B3-948B-1728B52AA6E4}">
                <adec:decorative xmlns:adec="http://schemas.microsoft.com/office/drawing/2017/decorative" val="1"/>
              </a:ext>
            </a:extLst>
          </p:cNvPr>
          <p:cNvSpPr/>
          <p:nvPr/>
        </p:nvSpPr>
        <p:spPr>
          <a:xfrm>
            <a:off x="4324756" y="2234011"/>
            <a:ext cx="989061" cy="269799"/>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292">
            <a:extLst>
              <a:ext uri="{FF2B5EF4-FFF2-40B4-BE49-F238E27FC236}">
                <a16:creationId xmlns:a16="http://schemas.microsoft.com/office/drawing/2014/main" id="{CD07EF08-1E26-47E2-BE1B-8C3377622212}"/>
              </a:ext>
              <a:ext uri="{C183D7F6-B498-43B3-948B-1728B52AA6E4}">
                <adec:decorative xmlns:adec="http://schemas.microsoft.com/office/drawing/2017/decorative" val="1"/>
              </a:ext>
            </a:extLst>
          </p:cNvPr>
          <p:cNvSpPr/>
          <p:nvPr/>
        </p:nvSpPr>
        <p:spPr>
          <a:xfrm>
            <a:off x="6930034" y="2509404"/>
            <a:ext cx="576723" cy="234532"/>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EE65D975-46B8-4FCA-905E-085FF06C01FD}"/>
              </a:ext>
              <a:ext uri="{C183D7F6-B498-43B3-948B-1728B52AA6E4}">
                <adec:decorative xmlns:adec="http://schemas.microsoft.com/office/drawing/2017/decorative" val="1"/>
              </a:ext>
            </a:extLst>
          </p:cNvPr>
          <p:cNvSpPr/>
          <p:nvPr/>
        </p:nvSpPr>
        <p:spPr>
          <a:xfrm>
            <a:off x="10323481" y="2494870"/>
            <a:ext cx="342726" cy="274015"/>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F5A442A5-A547-4CFE-A640-E7FE13CDF0DE}"/>
              </a:ext>
              <a:ext uri="{C183D7F6-B498-43B3-948B-1728B52AA6E4}">
                <adec:decorative xmlns:adec="http://schemas.microsoft.com/office/drawing/2017/decorative" val="1"/>
              </a:ext>
            </a:extLst>
          </p:cNvPr>
          <p:cNvGrpSpPr/>
          <p:nvPr/>
        </p:nvGrpSpPr>
        <p:grpSpPr>
          <a:xfrm>
            <a:off x="1086107" y="1374674"/>
            <a:ext cx="1286742" cy="2342575"/>
            <a:chOff x="1085395" y="631792"/>
            <a:chExt cx="1286925" cy="2342907"/>
          </a:xfrm>
        </p:grpSpPr>
        <p:sp>
          <p:nvSpPr>
            <p:cNvPr id="147" name="TextBox 146">
              <a:extLst>
                <a:ext uri="{FF2B5EF4-FFF2-40B4-BE49-F238E27FC236}">
                  <a16:creationId xmlns:a16="http://schemas.microsoft.com/office/drawing/2014/main" id="{162855AD-2A3B-42DA-B278-8E6E6EF0B0ED}"/>
                </a:ext>
              </a:extLst>
            </p:cNvPr>
            <p:cNvSpPr txBox="1"/>
            <p:nvPr/>
          </p:nvSpPr>
          <p:spPr>
            <a:xfrm>
              <a:off x="1277812"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Outlook</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48" name="Group 147">
              <a:extLst>
                <a:ext uri="{FF2B5EF4-FFF2-40B4-BE49-F238E27FC236}">
                  <a16:creationId xmlns:a16="http://schemas.microsoft.com/office/drawing/2014/main" id="{5D046BF4-41AB-440B-BE72-3C30906A036B}"/>
                </a:ext>
              </a:extLst>
            </p:cNvPr>
            <p:cNvGrpSpPr/>
            <p:nvPr/>
          </p:nvGrpSpPr>
          <p:grpSpPr>
            <a:xfrm>
              <a:off x="1085395" y="631792"/>
              <a:ext cx="1286925" cy="1836992"/>
              <a:chOff x="1085395" y="631792"/>
              <a:chExt cx="1286925" cy="1836992"/>
            </a:xfrm>
          </p:grpSpPr>
          <p:sp>
            <p:nvSpPr>
              <p:cNvPr id="149" name="Freeform 124">
                <a:extLst>
                  <a:ext uri="{FF2B5EF4-FFF2-40B4-BE49-F238E27FC236}">
                    <a16:creationId xmlns:a16="http://schemas.microsoft.com/office/drawing/2014/main" id="{4107BCA3-5671-4916-B6E7-E893084F4581}"/>
                  </a:ext>
                </a:extLst>
              </p:cNvPr>
              <p:cNvSpPr>
                <a:spLocks/>
              </p:cNvSpPr>
              <p:nvPr/>
            </p:nvSpPr>
            <p:spPr bwMode="auto">
              <a:xfrm>
                <a:off x="1085395" y="631792"/>
                <a:ext cx="1286925" cy="183699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chemeClr val="tx1"/>
              </a:solidFill>
              <a:ln w="63500">
                <a:solidFill>
                  <a:schemeClr val="tx1">
                    <a:lumMod val="6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1" name="Straight Connector 150">
                <a:extLst>
                  <a:ext uri="{FF2B5EF4-FFF2-40B4-BE49-F238E27FC236}">
                    <a16:creationId xmlns:a16="http://schemas.microsoft.com/office/drawing/2014/main" id="{D478BE60-A42E-47A4-B449-BA3AA358A103}"/>
                  </a:ext>
                </a:extLst>
              </p:cNvPr>
              <p:cNvCxnSpPr/>
              <p:nvPr/>
            </p:nvCxnSpPr>
            <p:spPr>
              <a:xfrm>
                <a:off x="1222730" y="1520838"/>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C501D95-C498-4710-BD10-650DDFC897A7}"/>
                  </a:ext>
                </a:extLst>
              </p:cNvPr>
              <p:cNvCxnSpPr/>
              <p:nvPr/>
            </p:nvCxnSpPr>
            <p:spPr>
              <a:xfrm>
                <a:off x="1222730" y="1405964"/>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Freeform 5">
                <a:extLst>
                  <a:ext uri="{FF2B5EF4-FFF2-40B4-BE49-F238E27FC236}">
                    <a16:creationId xmlns:a16="http://schemas.microsoft.com/office/drawing/2014/main" id="{0ED4A068-DE65-47E2-9F57-DB0EFF739D17}"/>
                  </a:ext>
                </a:extLst>
              </p:cNvPr>
              <p:cNvSpPr>
                <a:spLocks noChangeAspect="1" noEditPoints="1"/>
              </p:cNvSpPr>
              <p:nvPr/>
            </p:nvSpPr>
            <p:spPr bwMode="auto">
              <a:xfrm>
                <a:off x="1684458" y="2276799"/>
                <a:ext cx="88798" cy="871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mail">
                <a:extLst>
                  <a:ext uri="{FF2B5EF4-FFF2-40B4-BE49-F238E27FC236}">
                    <a16:creationId xmlns:a16="http://schemas.microsoft.com/office/drawing/2014/main" id="{F8969955-6EBF-4D19-8ADF-713EAF57ECC5}"/>
                  </a:ext>
                </a:extLst>
              </p:cNvPr>
              <p:cNvSpPr>
                <a:spLocks noChangeAspect="1" noEditPoints="1"/>
              </p:cNvSpPr>
              <p:nvPr/>
            </p:nvSpPr>
            <p:spPr bwMode="auto">
              <a:xfrm>
                <a:off x="1294339" y="2282446"/>
                <a:ext cx="112668" cy="6760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25A5262-F8CD-446B-803D-B369DE67EF98}"/>
                  </a:ext>
                </a:extLst>
              </p:cNvPr>
              <p:cNvGrpSpPr/>
              <p:nvPr/>
            </p:nvGrpSpPr>
            <p:grpSpPr>
              <a:xfrm>
                <a:off x="2073483" y="2272617"/>
                <a:ext cx="87258" cy="87256"/>
                <a:chOff x="1977063" y="3882197"/>
                <a:chExt cx="112628" cy="112626"/>
              </a:xfrm>
            </p:grpSpPr>
            <p:sp>
              <p:nvSpPr>
                <p:cNvPr id="172" name="Rectangle 171">
                  <a:extLst>
                    <a:ext uri="{FF2B5EF4-FFF2-40B4-BE49-F238E27FC236}">
                      <a16:creationId xmlns:a16="http://schemas.microsoft.com/office/drawing/2014/main" id="{063C362A-13AA-4075-B14A-6AEAD1E056F6}"/>
                    </a:ext>
                  </a:extLst>
                </p:cNvPr>
                <p:cNvSpPr/>
                <p:nvPr/>
              </p:nvSpPr>
              <p:spPr>
                <a:xfrm>
                  <a:off x="1977063" y="3882197"/>
                  <a:ext cx="112628" cy="112626"/>
                </a:xfrm>
                <a:prstGeom prst="rect">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F000C1C6-C0AC-44D4-89F4-99A4564828CA}"/>
                    </a:ext>
                  </a:extLst>
                </p:cNvPr>
                <p:cNvCxnSpPr>
                  <a:cxnSpLocks/>
                </p:cNvCxnSpPr>
                <p:nvPr/>
              </p:nvCxnSpPr>
              <p:spPr>
                <a:xfrm>
                  <a:off x="1977063" y="3913110"/>
                  <a:ext cx="112628"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3B681DF-AB74-47C4-8282-D1FD76160083}"/>
                  </a:ext>
                </a:extLst>
              </p:cNvPr>
              <p:cNvSpPr/>
              <p:nvPr/>
            </p:nvSpPr>
            <p:spPr bwMode="auto">
              <a:xfrm>
                <a:off x="1215205" y="1148435"/>
                <a:ext cx="158268" cy="158263"/>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22">
                <a:extLst>
                  <a:ext uri="{FF2B5EF4-FFF2-40B4-BE49-F238E27FC236}">
                    <a16:creationId xmlns:a16="http://schemas.microsoft.com/office/drawing/2014/main" id="{EE7EB01E-32AB-4C4D-9390-1B224BCE5A7C}"/>
                  </a:ext>
                </a:extLst>
              </p:cNvPr>
              <p:cNvSpPr>
                <a:spLocks noChangeArrowheads="1"/>
              </p:cNvSpPr>
              <p:nvPr/>
            </p:nvSpPr>
            <p:spPr bwMode="auto">
              <a:xfrm>
                <a:off x="1119053" y="885408"/>
                <a:ext cx="1220922" cy="1736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
                <a:extLst>
                  <a:ext uri="{FF2B5EF4-FFF2-40B4-BE49-F238E27FC236}">
                    <a16:creationId xmlns:a16="http://schemas.microsoft.com/office/drawing/2014/main" id="{C263ED3B-E7B8-43A7-BC4F-FF82EF3F36C1}"/>
                  </a:ext>
                </a:extLst>
              </p:cNvPr>
              <p:cNvSpPr>
                <a:spLocks/>
              </p:cNvSpPr>
              <p:nvPr/>
            </p:nvSpPr>
            <p:spPr bwMode="auto">
              <a:xfrm>
                <a:off x="1189840" y="729793"/>
                <a:ext cx="50730" cy="96764"/>
              </a:xfrm>
              <a:custGeom>
                <a:avLst/>
                <a:gdLst>
                  <a:gd name="T0" fmla="*/ 54 w 54"/>
                  <a:gd name="T1" fmla="*/ 103 h 103"/>
                  <a:gd name="T2" fmla="*/ 0 w 54"/>
                  <a:gd name="T3" fmla="*/ 52 h 103"/>
                  <a:gd name="T4" fmla="*/ 54 w 54"/>
                  <a:gd name="T5" fmla="*/ 0 h 103"/>
                </a:gdLst>
                <a:ahLst/>
                <a:cxnLst>
                  <a:cxn ang="0">
                    <a:pos x="T0" y="T1"/>
                  </a:cxn>
                  <a:cxn ang="0">
                    <a:pos x="T2" y="T3"/>
                  </a:cxn>
                  <a:cxn ang="0">
                    <a:pos x="T4" y="T5"/>
                  </a:cxn>
                </a:cxnLst>
                <a:rect l="0" t="0" r="r" b="b"/>
                <a:pathLst>
                  <a:path w="54" h="103">
                    <a:moveTo>
                      <a:pt x="54" y="103"/>
                    </a:moveTo>
                    <a:lnTo>
                      <a:pt x="0" y="52"/>
                    </a:lnTo>
                    <a:lnTo>
                      <a:pt x="54"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cxnSp>
            <p:nvCxnSpPr>
              <p:cNvPr id="165" name="Straight Connector 164">
                <a:extLst>
                  <a:ext uri="{FF2B5EF4-FFF2-40B4-BE49-F238E27FC236}">
                    <a16:creationId xmlns:a16="http://schemas.microsoft.com/office/drawing/2014/main" id="{89642C8E-DF92-4D73-9B14-F15AFC968E35}"/>
                  </a:ext>
                </a:extLst>
              </p:cNvPr>
              <p:cNvCxnSpPr>
                <a:cxnSpLocks/>
              </p:cNvCxnSpPr>
              <p:nvPr/>
            </p:nvCxnSpPr>
            <p:spPr>
              <a:xfrm>
                <a:off x="1222730" y="966643"/>
                <a:ext cx="627501"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782347-B193-4EEB-8B53-869EB4247CAE}"/>
                  </a:ext>
                </a:extLst>
              </p:cNvPr>
              <p:cNvCxnSpPr>
                <a:cxnSpLocks/>
              </p:cNvCxnSpPr>
              <p:nvPr/>
            </p:nvCxnSpPr>
            <p:spPr>
              <a:xfrm>
                <a:off x="1450181" y="1185440"/>
                <a:ext cx="429419"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7" name="Rectangle 22">
                <a:extLst>
                  <a:ext uri="{FF2B5EF4-FFF2-40B4-BE49-F238E27FC236}">
                    <a16:creationId xmlns:a16="http://schemas.microsoft.com/office/drawing/2014/main" id="{881EF0BA-F70B-4F31-B190-726E3CD7D7E2}"/>
                  </a:ext>
                </a:extLst>
              </p:cNvPr>
              <p:cNvSpPr>
                <a:spLocks noChangeArrowheads="1"/>
              </p:cNvSpPr>
              <p:nvPr/>
            </p:nvSpPr>
            <p:spPr bwMode="auto">
              <a:xfrm>
                <a:off x="1215205" y="2077946"/>
                <a:ext cx="1028618" cy="110188"/>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68" name="Straight Connector 167">
                <a:extLst>
                  <a:ext uri="{FF2B5EF4-FFF2-40B4-BE49-F238E27FC236}">
                    <a16:creationId xmlns:a16="http://schemas.microsoft.com/office/drawing/2014/main" id="{9BA24690-F253-450B-815B-BDD4FF6EF38F}"/>
                  </a:ext>
                </a:extLst>
              </p:cNvPr>
              <p:cNvCxnSpPr>
                <a:cxnSpLocks/>
              </p:cNvCxnSpPr>
              <p:nvPr/>
            </p:nvCxnSpPr>
            <p:spPr>
              <a:xfrm>
                <a:off x="1450181" y="1277224"/>
                <a:ext cx="23427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A24360-8004-41D0-A347-88CA9812B68E}"/>
                  </a:ext>
                </a:extLst>
              </p:cNvPr>
              <p:cNvCxnSpPr>
                <a:cxnSpLocks/>
              </p:cNvCxnSpPr>
              <p:nvPr/>
            </p:nvCxnSpPr>
            <p:spPr>
              <a:xfrm>
                <a:off x="1222730" y="1961898"/>
                <a:ext cx="498120"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FDFCD64-6091-4478-BE1C-CA3F91DDB11B}"/>
                  </a:ext>
                </a:extLst>
              </p:cNvPr>
              <p:cNvSpPr/>
              <p:nvPr/>
            </p:nvSpPr>
            <p:spPr>
              <a:xfrm>
                <a:off x="1222730" y="1635712"/>
                <a:ext cx="1012254" cy="211312"/>
              </a:xfrm>
              <a:prstGeom prst="rect">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trash">
                <a:extLst>
                  <a:ext uri="{FF2B5EF4-FFF2-40B4-BE49-F238E27FC236}">
                    <a16:creationId xmlns:a16="http://schemas.microsoft.com/office/drawing/2014/main" id="{8BC9A187-7E00-410C-BD85-800C255C8B23}"/>
                  </a:ext>
                </a:extLst>
              </p:cNvPr>
              <p:cNvSpPr>
                <a:spLocks noChangeAspect="1" noEditPoints="1"/>
              </p:cNvSpPr>
              <p:nvPr/>
            </p:nvSpPr>
            <p:spPr bwMode="auto">
              <a:xfrm>
                <a:off x="2143672" y="720351"/>
                <a:ext cx="91312" cy="105593"/>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27" name="Rectangle 126">
            <a:extLst>
              <a:ext uri="{FF2B5EF4-FFF2-40B4-BE49-F238E27FC236}">
                <a16:creationId xmlns:a16="http://schemas.microsoft.com/office/drawing/2014/main" id="{89DBE09F-7D51-47C1-8EE9-11277C1384D3}"/>
              </a:ext>
              <a:ext uri="{C183D7F6-B498-43B3-948B-1728B52AA6E4}">
                <adec:decorative xmlns:adec="http://schemas.microsoft.com/office/drawing/2017/decorative" val="1"/>
              </a:ext>
            </a:extLst>
          </p:cNvPr>
          <p:cNvSpPr/>
          <p:nvPr/>
        </p:nvSpPr>
        <p:spPr>
          <a:xfrm>
            <a:off x="1223420" y="2378451"/>
            <a:ext cx="1012110" cy="217243"/>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766E73FD-1CAF-4F4A-A915-0617CC7FAEBC}"/>
              </a:ext>
              <a:ext uri="{C183D7F6-B498-43B3-948B-1728B52AA6E4}">
                <adec:decorative xmlns:adec="http://schemas.microsoft.com/office/drawing/2017/decorative" val="1"/>
              </a:ext>
            </a:extLst>
          </p:cNvPr>
          <p:cNvGrpSpPr/>
          <p:nvPr/>
        </p:nvGrpSpPr>
        <p:grpSpPr>
          <a:xfrm>
            <a:off x="4069212" y="4251027"/>
            <a:ext cx="3199498" cy="1907900"/>
            <a:chOff x="4069212" y="4251027"/>
            <a:chExt cx="3199498" cy="1907900"/>
          </a:xfrm>
        </p:grpSpPr>
        <p:sp>
          <p:nvSpPr>
            <p:cNvPr id="179" name="Rectangle 20">
              <a:extLst>
                <a:ext uri="{FF2B5EF4-FFF2-40B4-BE49-F238E27FC236}">
                  <a16:creationId xmlns:a16="http://schemas.microsoft.com/office/drawing/2014/main" id="{A5FAACC4-57A6-4D01-9602-BFE10925074D}"/>
                </a:ext>
              </a:extLst>
            </p:cNvPr>
            <p:cNvSpPr>
              <a:spLocks noChangeArrowheads="1"/>
            </p:cNvSpPr>
            <p:nvPr/>
          </p:nvSpPr>
          <p:spPr bwMode="auto">
            <a:xfrm>
              <a:off x="4452861" y="4251027"/>
              <a:ext cx="2468391" cy="17719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0" name="Rectangle 22">
              <a:extLst>
                <a:ext uri="{FF2B5EF4-FFF2-40B4-BE49-F238E27FC236}">
                  <a16:creationId xmlns:a16="http://schemas.microsoft.com/office/drawing/2014/main" id="{43E3068F-F743-405B-904C-6F2B9C64C834}"/>
                </a:ext>
              </a:extLst>
            </p:cNvPr>
            <p:cNvSpPr>
              <a:spLocks noChangeArrowheads="1"/>
            </p:cNvSpPr>
            <p:nvPr/>
          </p:nvSpPr>
          <p:spPr bwMode="auto">
            <a:xfrm>
              <a:off x="4551727" y="4395850"/>
              <a:ext cx="2301902" cy="1648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1" name="Freeform 23">
              <a:extLst>
                <a:ext uri="{FF2B5EF4-FFF2-40B4-BE49-F238E27FC236}">
                  <a16:creationId xmlns:a16="http://schemas.microsoft.com/office/drawing/2014/main" id="{18251A6A-09A2-4795-8851-0180B7D33426}"/>
                </a:ext>
              </a:extLst>
            </p:cNvPr>
            <p:cNvSpPr>
              <a:spLocks/>
            </p:cNvSpPr>
            <p:nvPr/>
          </p:nvSpPr>
          <p:spPr bwMode="auto">
            <a:xfrm>
              <a:off x="4069212" y="6023394"/>
              <a:ext cx="3199498" cy="13553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2" name="Rectangle 181">
              <a:extLst>
                <a:ext uri="{FF2B5EF4-FFF2-40B4-BE49-F238E27FC236}">
                  <a16:creationId xmlns:a16="http://schemas.microsoft.com/office/drawing/2014/main" id="{5001E655-89E7-4B4B-AF8B-F3642434BDA3}"/>
                </a:ext>
              </a:extLst>
            </p:cNvPr>
            <p:cNvSpPr/>
            <p:nvPr/>
          </p:nvSpPr>
          <p:spPr bwMode="auto">
            <a:xfrm>
              <a:off x="4560125" y="4404408"/>
              <a:ext cx="2301902" cy="1170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21">
              <a:extLst>
                <a:ext uri="{FF2B5EF4-FFF2-40B4-BE49-F238E27FC236}">
                  <a16:creationId xmlns:a16="http://schemas.microsoft.com/office/drawing/2014/main" id="{794E24F2-4896-4370-89BF-B9F8711FC43D}"/>
                </a:ext>
              </a:extLst>
            </p:cNvPr>
            <p:cNvSpPr>
              <a:spLocks noChangeArrowheads="1"/>
            </p:cNvSpPr>
            <p:nvPr/>
          </p:nvSpPr>
          <p:spPr bwMode="auto">
            <a:xfrm>
              <a:off x="5735704" y="4314372"/>
              <a:ext cx="55496" cy="577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3C5B4726-2116-4C53-A99E-0130DEA3A0EB}"/>
                </a:ext>
              </a:extLst>
            </p:cNvPr>
            <p:cNvGrpSpPr/>
            <p:nvPr/>
          </p:nvGrpSpPr>
          <p:grpSpPr>
            <a:xfrm>
              <a:off x="6580927" y="4414910"/>
              <a:ext cx="241194" cy="93043"/>
              <a:chOff x="6611156" y="3949543"/>
              <a:chExt cx="168631" cy="65051"/>
            </a:xfrm>
          </p:grpSpPr>
          <p:cxnSp>
            <p:nvCxnSpPr>
              <p:cNvPr id="186" name="Straight Connector 185">
                <a:extLst>
                  <a:ext uri="{FF2B5EF4-FFF2-40B4-BE49-F238E27FC236}">
                    <a16:creationId xmlns:a16="http://schemas.microsoft.com/office/drawing/2014/main" id="{99868768-503D-477B-A1C1-AB8241A11F01}"/>
                  </a:ext>
                </a:extLst>
              </p:cNvPr>
              <p:cNvCxnSpPr/>
              <p:nvPr/>
            </p:nvCxnSpPr>
            <p:spPr>
              <a:xfrm>
                <a:off x="6611156" y="3992560"/>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C3BD1C4-98F9-4483-9502-2624C4090922}"/>
                  </a:ext>
                </a:extLst>
              </p:cNvPr>
              <p:cNvSpPr/>
              <p:nvPr/>
            </p:nvSpPr>
            <p:spPr bwMode="auto">
              <a:xfrm>
                <a:off x="6670151" y="3966128"/>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Multiplication Sign 187">
                <a:extLst>
                  <a:ext uri="{FF2B5EF4-FFF2-40B4-BE49-F238E27FC236}">
                    <a16:creationId xmlns:a16="http://schemas.microsoft.com/office/drawing/2014/main" id="{7C599620-5E1D-4B4E-B408-6AD10902A31A}"/>
                  </a:ext>
                </a:extLst>
              </p:cNvPr>
              <p:cNvSpPr/>
              <p:nvPr/>
            </p:nvSpPr>
            <p:spPr bwMode="auto">
              <a:xfrm>
                <a:off x="6714736" y="3949543"/>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5A4E304F-9FCC-4DAD-A286-6E60D0996D0D}"/>
                </a:ext>
              </a:extLst>
            </p:cNvPr>
            <p:cNvSpPr/>
            <p:nvPr/>
          </p:nvSpPr>
          <p:spPr>
            <a:xfrm>
              <a:off x="4664719" y="4649749"/>
              <a:ext cx="1353312" cy="609988"/>
            </a:xfrm>
            <a:prstGeom prst="rect">
              <a:avLst/>
            </a:prstGeom>
            <a:noFill/>
            <a:ln w="38100">
              <a:solidFill>
                <a:srgbClr val="CDCDC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0F60D1CD-2CFD-4B14-8342-BF766D7D8A01}"/>
                </a:ext>
              </a:extLst>
            </p:cNvPr>
            <p:cNvCxnSpPr>
              <a:cxnSpLocks/>
            </p:cNvCxnSpPr>
            <p:nvPr/>
          </p:nvCxnSpPr>
          <p:spPr>
            <a:xfrm flipV="1">
              <a:off x="4734118" y="4773638"/>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8B25D793-C084-484C-98B5-3D6053D33CE3}"/>
                </a:ext>
              </a:extLst>
            </p:cNvPr>
            <p:cNvCxnSpPr>
              <a:cxnSpLocks/>
            </p:cNvCxnSpPr>
            <p:nvPr/>
          </p:nvCxnSpPr>
          <p:spPr>
            <a:xfrm flipV="1">
              <a:off x="4732880" y="4943565"/>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30F042-B3E3-4A74-A246-EF80808C51DF}"/>
                </a:ext>
              </a:extLst>
            </p:cNvPr>
            <p:cNvCxnSpPr>
              <a:cxnSpLocks/>
            </p:cNvCxnSpPr>
            <p:nvPr/>
          </p:nvCxnSpPr>
          <p:spPr>
            <a:xfrm flipV="1">
              <a:off x="4732880" y="5114730"/>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55A71600-9CB4-4979-81EE-06C54EF74680}"/>
                </a:ext>
              </a:extLst>
            </p:cNvPr>
            <p:cNvCxnSpPr>
              <a:cxnSpLocks/>
            </p:cNvCxnSpPr>
            <p:nvPr/>
          </p:nvCxnSpPr>
          <p:spPr>
            <a:xfrm flipV="1">
              <a:off x="4765427" y="551128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84C5D111-9526-4762-82A1-27D6A7C0BF37}"/>
                </a:ext>
              </a:extLst>
            </p:cNvPr>
            <p:cNvCxnSpPr>
              <a:cxnSpLocks/>
            </p:cNvCxnSpPr>
            <p:nvPr/>
          </p:nvCxnSpPr>
          <p:spPr>
            <a:xfrm flipV="1">
              <a:off x="4764188" y="569609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704D27B3-B2A7-4947-8701-D5575157D5EF}"/>
                </a:ext>
              </a:extLst>
            </p:cNvPr>
            <p:cNvCxnSpPr>
              <a:cxnSpLocks/>
            </p:cNvCxnSpPr>
            <p:nvPr/>
          </p:nvCxnSpPr>
          <p:spPr>
            <a:xfrm flipV="1">
              <a:off x="4770391" y="5895794"/>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9847F2-3758-4C5E-99FA-15AFBEB07D9C}"/>
                </a:ext>
              </a:extLst>
            </p:cNvPr>
            <p:cNvCxnSpPr>
              <a:cxnSpLocks/>
            </p:cNvCxnSpPr>
            <p:nvPr/>
          </p:nvCxnSpPr>
          <p:spPr>
            <a:xfrm flipV="1">
              <a:off x="5495259" y="5510241"/>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1A02BBF-2BFA-49A2-ACC2-F9581B325EFD}"/>
                </a:ext>
              </a:extLst>
            </p:cNvPr>
            <p:cNvCxnSpPr>
              <a:cxnSpLocks/>
            </p:cNvCxnSpPr>
            <p:nvPr/>
          </p:nvCxnSpPr>
          <p:spPr>
            <a:xfrm flipV="1">
              <a:off x="5494021" y="5695052"/>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6F805FD1-1EA9-48DD-8C7F-DAC651BDC37D}"/>
                </a:ext>
              </a:extLst>
            </p:cNvPr>
            <p:cNvCxnSpPr>
              <a:cxnSpLocks/>
            </p:cNvCxnSpPr>
            <p:nvPr/>
          </p:nvCxnSpPr>
          <p:spPr>
            <a:xfrm flipV="1">
              <a:off x="5500224" y="5894746"/>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Group 123">
            <a:extLst>
              <a:ext uri="{FF2B5EF4-FFF2-40B4-BE49-F238E27FC236}">
                <a16:creationId xmlns:a16="http://schemas.microsoft.com/office/drawing/2014/main" id="{8161B505-F22F-4516-8363-CA1EDC64ABCF}"/>
              </a:ext>
              <a:ext uri="{C183D7F6-B498-43B3-948B-1728B52AA6E4}">
                <adec:decorative xmlns:adec="http://schemas.microsoft.com/office/drawing/2017/decorative" val="1"/>
              </a:ext>
            </a:extLst>
          </p:cNvPr>
          <p:cNvGrpSpPr/>
          <p:nvPr/>
        </p:nvGrpSpPr>
        <p:grpSpPr>
          <a:xfrm>
            <a:off x="6109854" y="4649749"/>
            <a:ext cx="680782" cy="1129246"/>
            <a:chOff x="8538275" y="2827836"/>
            <a:chExt cx="680782" cy="1129246"/>
          </a:xfrm>
        </p:grpSpPr>
        <p:sp>
          <p:nvSpPr>
            <p:cNvPr id="143" name="Rectangle 142">
              <a:extLst>
                <a:ext uri="{FF2B5EF4-FFF2-40B4-BE49-F238E27FC236}">
                  <a16:creationId xmlns:a16="http://schemas.microsoft.com/office/drawing/2014/main" id="{02130F82-886E-4D8F-904C-96A4D414C2F0}"/>
                </a:ext>
              </a:extLst>
            </p:cNvPr>
            <p:cNvSpPr/>
            <p:nvPr/>
          </p:nvSpPr>
          <p:spPr>
            <a:xfrm>
              <a:off x="8538275" y="2827836"/>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FA48DD17-8AFC-4052-93B7-2DB8BD819FCA}"/>
                </a:ext>
              </a:extLst>
            </p:cNvPr>
            <p:cNvSpPr txBox="1"/>
            <p:nvPr/>
          </p:nvSpPr>
          <p:spPr>
            <a:xfrm>
              <a:off x="8613762" y="2867989"/>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231EF79D-4F07-40EE-A43F-99F73350F141}"/>
                </a:ext>
              </a:extLst>
            </p:cNvPr>
            <p:cNvCxnSpPr>
              <a:cxnSpLocks/>
            </p:cNvCxnSpPr>
            <p:nvPr/>
          </p:nvCxnSpPr>
          <p:spPr>
            <a:xfrm flipV="1">
              <a:off x="8856371" y="2946396"/>
              <a:ext cx="274320" cy="104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74" name="Rectangle 173">
              <a:extLst>
                <a:ext uri="{FF2B5EF4-FFF2-40B4-BE49-F238E27FC236}">
                  <a16:creationId xmlns:a16="http://schemas.microsoft.com/office/drawing/2014/main" id="{95979619-BF34-4606-8BE9-CB34FBA5D42C}"/>
                </a:ext>
              </a:extLst>
            </p:cNvPr>
            <p:cNvSpPr/>
            <p:nvPr/>
          </p:nvSpPr>
          <p:spPr>
            <a:xfrm>
              <a:off x="8538275" y="3179162"/>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TextBox 182">
              <a:extLst>
                <a:ext uri="{FF2B5EF4-FFF2-40B4-BE49-F238E27FC236}">
                  <a16:creationId xmlns:a16="http://schemas.microsoft.com/office/drawing/2014/main" id="{1B04432E-D5FB-4611-A794-525CD86BF7C1}"/>
                </a:ext>
              </a:extLst>
            </p:cNvPr>
            <p:cNvSpPr txBox="1"/>
            <p:nvPr/>
          </p:nvSpPr>
          <p:spPr>
            <a:xfrm>
              <a:off x="8613762" y="3219315"/>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85" name="Straight Connector 184">
              <a:extLst>
                <a:ext uri="{FF2B5EF4-FFF2-40B4-BE49-F238E27FC236}">
                  <a16:creationId xmlns:a16="http://schemas.microsoft.com/office/drawing/2014/main" id="{58A728F7-33E7-43E4-86F9-57A1EBE41915}"/>
                </a:ext>
              </a:extLst>
            </p:cNvPr>
            <p:cNvCxnSpPr>
              <a:cxnSpLocks/>
            </p:cNvCxnSpPr>
            <p:nvPr/>
          </p:nvCxnSpPr>
          <p:spPr>
            <a:xfrm flipV="1">
              <a:off x="8856371" y="3297722"/>
              <a:ext cx="274320" cy="1047"/>
            </a:xfrm>
            <a:prstGeom prst="line">
              <a:avLst/>
            </a:pr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89" name="FolderHorizontal_F12B" title="Icon of a folder">
              <a:extLst>
                <a:ext uri="{FF2B5EF4-FFF2-40B4-BE49-F238E27FC236}">
                  <a16:creationId xmlns:a16="http://schemas.microsoft.com/office/drawing/2014/main" id="{8420E27C-CEA2-452F-A50C-FC28D5C22552}"/>
                </a:ext>
              </a:extLst>
            </p:cNvPr>
            <p:cNvSpPr>
              <a:spLocks noChangeAspect="1" noEditPoints="1"/>
            </p:cNvSpPr>
            <p:nvPr/>
          </p:nvSpPr>
          <p:spPr bwMode="auto">
            <a:xfrm>
              <a:off x="8625419" y="3588151"/>
              <a:ext cx="502759" cy="3689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D0D0D"/>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26939DCA-D6D4-4275-9FC4-262B7D213640}"/>
              </a:ext>
            </a:extLst>
          </p:cNvPr>
          <p:cNvSpPr>
            <a:spLocks noGrp="1"/>
          </p:cNvSpPr>
          <p:nvPr>
            <p:ph type="title" idx="4294967295"/>
          </p:nvPr>
        </p:nvSpPr>
        <p:spPr>
          <a:xfrm>
            <a:off x="960120" y="477838"/>
            <a:ext cx="10058718" cy="554037"/>
          </a:xfrm>
        </p:spPr>
        <p:txBody>
          <a:bodyPr>
            <a:noAutofit/>
          </a:bodyPr>
          <a:lstStyle/>
          <a:p>
            <a:r>
              <a:rPr lang="en-US" sz="3600" spc="-50">
                <a:ln w="3175">
                  <a:noFill/>
                </a:ln>
                <a:latin typeface="Segoe UI Semibold" panose="020B0702040204020203" pitchFamily="34" charset="0"/>
                <a:ea typeface="+mn-ea"/>
                <a:cs typeface="Segoe UI Semibold" panose="020B0702040204020203" pitchFamily="34" charset="0"/>
              </a:rPr>
              <a:t>Extend every experience where work is done</a:t>
            </a:r>
          </a:p>
        </p:txBody>
      </p:sp>
    </p:spTree>
    <p:extLst>
      <p:ext uri="{BB962C8B-B14F-4D97-AF65-F5344CB8AC3E}">
        <p14:creationId xmlns:p14="http://schemas.microsoft.com/office/powerpoint/2010/main" val="219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200"/>
                                        <p:tgtEl>
                                          <p:spTgt spid="127"/>
                                        </p:tgtEl>
                                      </p:cBhvr>
                                    </p:animEffect>
                                  </p:childTnLst>
                                </p:cTn>
                              </p:par>
                              <p:par>
                                <p:cTn id="8" presetID="6" presetClass="emph" presetSubtype="0" accel="100000" autoRev="1" fill="hold" grpId="1" nodeType="withEffect">
                                  <p:stCondLst>
                                    <p:cond delay="0"/>
                                  </p:stCondLst>
                                  <p:childTnLst>
                                    <p:animScale>
                                      <p:cBhvr>
                                        <p:cTn id="9" dur="400" fill="hold"/>
                                        <p:tgtEl>
                                          <p:spTgt spid="127"/>
                                        </p:tgtEl>
                                      </p:cBhvr>
                                      <p:by x="40000" y="40000"/>
                                    </p:animScale>
                                  </p:childTnLst>
                                </p:cTn>
                              </p:par>
                              <p:par>
                                <p:cTn id="10" presetID="10" presetClass="entr" presetSubtype="0" fill="hold" grpId="0" nodeType="withEffect">
                                  <p:stCondLst>
                                    <p:cond delay="40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200"/>
                                        <p:tgtEl>
                                          <p:spTgt spid="120"/>
                                        </p:tgtEl>
                                      </p:cBhvr>
                                    </p:animEffect>
                                  </p:childTnLst>
                                </p:cTn>
                              </p:par>
                              <p:par>
                                <p:cTn id="13" presetID="6" presetClass="emph" presetSubtype="0" accel="100000" autoRev="1" fill="hold" grpId="1" nodeType="withEffect">
                                  <p:stCondLst>
                                    <p:cond delay="0"/>
                                  </p:stCondLst>
                                  <p:childTnLst>
                                    <p:animScale>
                                      <p:cBhvr>
                                        <p:cTn id="14" dur="400" fill="hold"/>
                                        <p:tgtEl>
                                          <p:spTgt spid="120"/>
                                        </p:tgtEl>
                                      </p:cBhvr>
                                      <p:by x="40000" y="40000"/>
                                    </p:animScale>
                                  </p:childTnLst>
                                </p:cTn>
                              </p:par>
                              <p:par>
                                <p:cTn id="15" presetID="10" presetClass="entr" presetSubtype="0" fill="hold" grpId="0" nodeType="withEffect">
                                  <p:stCondLst>
                                    <p:cond delay="40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
                                        <p:tgtEl>
                                          <p:spTgt spid="293"/>
                                        </p:tgtEl>
                                      </p:cBhvr>
                                    </p:animEffect>
                                  </p:childTnLst>
                                </p:cTn>
                              </p:par>
                              <p:par>
                                <p:cTn id="18" presetID="6" presetClass="emph" presetSubtype="0" accel="100000" autoRev="1" fill="hold" grpId="1" nodeType="withEffect">
                                  <p:stCondLst>
                                    <p:cond delay="0"/>
                                  </p:stCondLst>
                                  <p:childTnLst>
                                    <p:animScale>
                                      <p:cBhvr>
                                        <p:cTn id="19" dur="400" fill="hold"/>
                                        <p:tgtEl>
                                          <p:spTgt spid="293"/>
                                        </p:tgtEl>
                                      </p:cBhvr>
                                      <p:by x="40000" y="40000"/>
                                    </p:animScale>
                                  </p:childTnLst>
                                </p:cTn>
                              </p:par>
                              <p:par>
                                <p:cTn id="20" presetID="10" presetClass="entr" presetSubtype="0" fill="hold" grpId="0" nodeType="withEffect">
                                  <p:stCondLst>
                                    <p:cond delay="4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200"/>
                                        <p:tgtEl>
                                          <p:spTgt spid="122"/>
                                        </p:tgtEl>
                                      </p:cBhvr>
                                    </p:animEffect>
                                  </p:childTnLst>
                                </p:cTn>
                              </p:par>
                              <p:par>
                                <p:cTn id="23" presetID="6" presetClass="emph" presetSubtype="0" accel="100000" autoRev="1" fill="hold" grpId="1" nodeType="withEffect">
                                  <p:stCondLst>
                                    <p:cond delay="0"/>
                                  </p:stCondLst>
                                  <p:childTnLst>
                                    <p:animScale>
                                      <p:cBhvr>
                                        <p:cTn id="24" dur="400" fill="hold"/>
                                        <p:tgtEl>
                                          <p:spTgt spid="122"/>
                                        </p:tgtEl>
                                      </p:cBhvr>
                                      <p:by x="40000" y="40000"/>
                                    </p:animScale>
                                  </p:childTnLst>
                                </p:cTn>
                              </p:par>
                              <p:par>
                                <p:cTn id="25" presetID="26" presetClass="emph" presetSubtype="0" fill="hold" nodeType="withEffect">
                                  <p:stCondLst>
                                    <p:cond delay="400"/>
                                  </p:stCondLst>
                                  <p:childTnLst>
                                    <p:animEffect transition="out" filter="fade">
                                      <p:cBhvr>
                                        <p:cTn id="26" dur="2000" tmFilter="0, 0; .2, .5; .8, .5; 1, 0"/>
                                        <p:tgtEl>
                                          <p:spTgt spid="124"/>
                                        </p:tgtEl>
                                      </p:cBhvr>
                                    </p:animEffect>
                                    <p:animScale>
                                      <p:cBhvr>
                                        <p:cTn id="27" dur="100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293" grpId="0" animBg="1"/>
      <p:bldP spid="293" grpId="1" animBg="1"/>
      <p:bldP spid="122" grpId="0" animBg="1"/>
      <p:bldP spid="122" grpId="1" animBg="1"/>
      <p:bldP spid="127" grpId="0" animBg="1"/>
      <p:bldP spid="1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23190-B3E0-4253-B60D-62329F80F864}"/>
              </a:ext>
            </a:extLst>
          </p:cNvPr>
          <p:cNvSpPr txBox="1">
            <a:spLocks noGrp="1"/>
          </p:cNvSpPr>
          <p:nvPr>
            <p:ph type="title" idx="4294967295"/>
          </p:nvPr>
        </p:nvSpPr>
        <p:spPr>
          <a:xfrm>
            <a:off x="584199" y="952927"/>
            <a:ext cx="609600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3600" spc="-50">
                <a:ln w="3175">
                  <a:noFill/>
                </a:ln>
                <a:solidFill>
                  <a:srgbClr val="000000"/>
                </a:solidFill>
                <a:latin typeface="Segoe UI Semibold" panose="020B0702040204020203" pitchFamily="34" charset="0"/>
                <a:ea typeface="+mn-ea"/>
                <a:cs typeface="Segoe UI Semibold" panose="020B0702040204020203" pitchFamily="34" charset="0"/>
              </a:rPr>
              <a:t>Low code</a:t>
            </a:r>
          </a:p>
        </p:txBody>
      </p:sp>
      <p:sp>
        <p:nvSpPr>
          <p:cNvPr id="5" name="TextBox 4">
            <a:extLst>
              <a:ext uri="{FF2B5EF4-FFF2-40B4-BE49-F238E27FC236}">
                <a16:creationId xmlns:a16="http://schemas.microsoft.com/office/drawing/2014/main" id="{6491C02E-2A93-4B6A-BF47-90FCBCA140D9}"/>
              </a:ext>
            </a:extLst>
          </p:cNvPr>
          <p:cNvSpPr txBox="1"/>
          <p:nvPr/>
        </p:nvSpPr>
        <p:spPr>
          <a:xfrm>
            <a:off x="5525424" y="5062933"/>
            <a:ext cx="6095996" cy="5539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bold"/>
                <a:ea typeface="+mn-ea"/>
                <a:cs typeface="+mn-cs"/>
              </a:rPr>
              <a:t>Pro code</a:t>
            </a:r>
          </a:p>
        </p:txBody>
      </p:sp>
      <p:sp>
        <p:nvSpPr>
          <p:cNvPr id="6" name="TextBox 5">
            <a:extLst>
              <a:ext uri="{FF2B5EF4-FFF2-40B4-BE49-F238E27FC236}">
                <a16:creationId xmlns:a16="http://schemas.microsoft.com/office/drawing/2014/main" id="{45A3B0F2-CC97-48A7-B5A0-C95584DAAF06}"/>
              </a:ext>
            </a:extLst>
          </p:cNvPr>
          <p:cNvSpPr txBox="1"/>
          <p:nvPr/>
        </p:nvSpPr>
        <p:spPr>
          <a:xfrm>
            <a:off x="637727" y="3276537"/>
            <a:ext cx="206938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Microsoft Teams</a:t>
            </a:r>
          </a:p>
        </p:txBody>
      </p:sp>
      <p:pic>
        <p:nvPicPr>
          <p:cNvPr id="7" name="Picture 2">
            <a:extLst>
              <a:ext uri="{FF2B5EF4-FFF2-40B4-BE49-F238E27FC236}">
                <a16:creationId xmlns:a16="http://schemas.microsoft.com/office/drawing/2014/main" id="{51018378-2878-49DA-82B9-C5C0B071007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260" y="2522011"/>
            <a:ext cx="680585" cy="632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71262-2930-4BA4-A03C-C13C53661D68}"/>
              </a:ext>
            </a:extLst>
          </p:cNvPr>
          <p:cNvSpPr txBox="1"/>
          <p:nvPr/>
        </p:nvSpPr>
        <p:spPr>
          <a:xfrm>
            <a:off x="3433883" y="3296346"/>
            <a:ext cx="93242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Excel</a:t>
            </a:r>
          </a:p>
        </p:txBody>
      </p:sp>
      <p:pic>
        <p:nvPicPr>
          <p:cNvPr id="10" name="Picture 9">
            <a:extLst>
              <a:ext uri="{FF2B5EF4-FFF2-40B4-BE49-F238E27FC236}">
                <a16:creationId xmlns:a16="http://schemas.microsoft.com/office/drawing/2014/main" id="{592BA6A7-90D3-4F21-A291-77A32E015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79" y="2179277"/>
            <a:ext cx="1358050" cy="1358050"/>
          </a:xfrm>
          <a:prstGeom prst="rect">
            <a:avLst/>
          </a:prstGeom>
        </p:spPr>
      </p:pic>
      <p:grpSp>
        <p:nvGrpSpPr>
          <p:cNvPr id="11" name="Group 10">
            <a:extLst>
              <a:ext uri="{FF2B5EF4-FFF2-40B4-BE49-F238E27FC236}">
                <a16:creationId xmlns:a16="http://schemas.microsoft.com/office/drawing/2014/main" id="{8EA8024B-2371-4A8D-85E7-8232DE5B7525}"/>
              </a:ext>
              <a:ext uri="{C183D7F6-B498-43B3-948B-1728B52AA6E4}">
                <adec:decorative xmlns:adec="http://schemas.microsoft.com/office/drawing/2017/decorative" val="1"/>
              </a:ext>
            </a:extLst>
          </p:cNvPr>
          <p:cNvGrpSpPr/>
          <p:nvPr/>
        </p:nvGrpSpPr>
        <p:grpSpPr>
          <a:xfrm>
            <a:off x="5232838" y="2179277"/>
            <a:ext cx="1741196" cy="2352768"/>
            <a:chOff x="598757" y="4485839"/>
            <a:chExt cx="1741196" cy="2352768"/>
          </a:xfrm>
        </p:grpSpPr>
        <p:sp>
          <p:nvSpPr>
            <p:cNvPr id="12" name="TextBox 11">
              <a:extLst>
                <a:ext uri="{FF2B5EF4-FFF2-40B4-BE49-F238E27FC236}">
                  <a16:creationId xmlns:a16="http://schemas.microsoft.com/office/drawing/2014/main" id="{BBD5AAA4-5C1C-413D-A7A0-29821E56A2CE}"/>
                </a:ext>
              </a:extLst>
            </p:cNvPr>
            <p:cNvSpPr txBox="1"/>
            <p:nvPr/>
          </p:nvSpPr>
          <p:spPr>
            <a:xfrm>
              <a:off x="598757" y="5545945"/>
              <a:ext cx="174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SharePoint &amp; Power Automate</a:t>
              </a:r>
            </a:p>
          </p:txBody>
        </p:sp>
        <p:pic>
          <p:nvPicPr>
            <p:cNvPr id="13" name="Picture 12" descr="A picture containing sign&#10;&#10;Description automatically generated">
              <a:extLst>
                <a:ext uri="{FF2B5EF4-FFF2-40B4-BE49-F238E27FC236}">
                  <a16:creationId xmlns:a16="http://schemas.microsoft.com/office/drawing/2014/main" id="{7D585206-9385-4868-B26F-289907B42D89}"/>
                </a:ext>
              </a:extLst>
            </p:cNvPr>
            <p:cNvPicPr>
              <a:picLocks noChangeAspect="1"/>
            </p:cNvPicPr>
            <p:nvPr/>
          </p:nvPicPr>
          <p:blipFill>
            <a:blip r:embed="rId5"/>
            <a:stretch>
              <a:fillRect/>
            </a:stretch>
          </p:blipFill>
          <p:spPr>
            <a:xfrm>
              <a:off x="830752" y="4485839"/>
              <a:ext cx="1326244" cy="1326244"/>
            </a:xfrm>
            <a:prstGeom prst="rect">
              <a:avLst/>
            </a:prstGeom>
          </p:spPr>
        </p:pic>
      </p:grpSp>
      <p:sp>
        <p:nvSpPr>
          <p:cNvPr id="15" name="Right Bracket 14">
            <a:extLst>
              <a:ext uri="{FF2B5EF4-FFF2-40B4-BE49-F238E27FC236}">
                <a16:creationId xmlns:a16="http://schemas.microsoft.com/office/drawing/2014/main" id="{CBD3F2CE-8E08-4778-818D-08C00CC01145}"/>
              </a:ext>
              <a:ext uri="{C183D7F6-B498-43B3-948B-1728B52AA6E4}">
                <adec:decorative xmlns:adec="http://schemas.microsoft.com/office/drawing/2017/decorative" val="1"/>
              </a:ext>
            </a:extLst>
          </p:cNvPr>
          <p:cNvSpPr/>
          <p:nvPr/>
        </p:nvSpPr>
        <p:spPr>
          <a:xfrm rot="16200000">
            <a:off x="3711684" y="-1327451"/>
            <a:ext cx="475679" cy="673064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Right Bracket 15">
            <a:extLst>
              <a:ext uri="{FF2B5EF4-FFF2-40B4-BE49-F238E27FC236}">
                <a16:creationId xmlns:a16="http://schemas.microsoft.com/office/drawing/2014/main" id="{38B0D6CE-9700-49D7-AC65-B2A3DF3B7ABB}"/>
              </a:ext>
              <a:ext uri="{C183D7F6-B498-43B3-948B-1728B52AA6E4}">
                <adec:decorative xmlns:adec="http://schemas.microsoft.com/office/drawing/2017/decorative" val="1"/>
              </a:ext>
            </a:extLst>
          </p:cNvPr>
          <p:cNvSpPr/>
          <p:nvPr/>
        </p:nvSpPr>
        <p:spPr>
          <a:xfrm rot="5400000">
            <a:off x="8003777" y="1164255"/>
            <a:ext cx="475679" cy="67355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54D336DC-79AE-40E3-9A99-16081939842D}"/>
              </a:ext>
              <a:ext uri="{C183D7F6-B498-43B3-948B-1728B52AA6E4}">
                <adec:decorative xmlns:adec="http://schemas.microsoft.com/office/drawing/2017/decorative" val="1"/>
              </a:ext>
            </a:extLst>
          </p:cNvPr>
          <p:cNvGrpSpPr/>
          <p:nvPr/>
        </p:nvGrpSpPr>
        <p:grpSpPr>
          <a:xfrm>
            <a:off x="7469849" y="2511203"/>
            <a:ext cx="1321794" cy="1586168"/>
            <a:chOff x="6343392" y="3414678"/>
            <a:chExt cx="1321794" cy="1586168"/>
          </a:xfrm>
        </p:grpSpPr>
        <p:pic>
          <p:nvPicPr>
            <p:cNvPr id="18" name="Picture 8" descr="See the source image">
              <a:extLst>
                <a:ext uri="{FF2B5EF4-FFF2-40B4-BE49-F238E27FC236}">
                  <a16:creationId xmlns:a16="http://schemas.microsoft.com/office/drawing/2014/main" id="{571A4755-9EA1-4476-8D80-D752DD13C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219" y="3414678"/>
              <a:ext cx="538250" cy="6382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621DA1-BF20-4130-A0F2-21120BF8616D}"/>
                </a:ext>
              </a:extLst>
            </p:cNvPr>
            <p:cNvSpPr txBox="1"/>
            <p:nvPr/>
          </p:nvSpPr>
          <p:spPr>
            <a:xfrm>
              <a:off x="6343392" y="4139072"/>
              <a:ext cx="132179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Office add-ins</a:t>
              </a:r>
            </a:p>
          </p:txBody>
        </p:sp>
      </p:grpSp>
      <p:grpSp>
        <p:nvGrpSpPr>
          <p:cNvPr id="20" name="Group 19">
            <a:extLst>
              <a:ext uri="{FF2B5EF4-FFF2-40B4-BE49-F238E27FC236}">
                <a16:creationId xmlns:a16="http://schemas.microsoft.com/office/drawing/2014/main" id="{B5CAA7F5-0E37-49EB-AFCA-86C49A4D0F39}"/>
              </a:ext>
              <a:ext uri="{C183D7F6-B498-43B3-948B-1728B52AA6E4}">
                <adec:decorative xmlns:adec="http://schemas.microsoft.com/office/drawing/2017/decorative" val="1"/>
              </a:ext>
            </a:extLst>
          </p:cNvPr>
          <p:cNvGrpSpPr/>
          <p:nvPr/>
        </p:nvGrpSpPr>
        <p:grpSpPr>
          <a:xfrm>
            <a:off x="9044013" y="2179335"/>
            <a:ext cx="2749644" cy="1880878"/>
            <a:chOff x="8240203" y="3955772"/>
            <a:chExt cx="2749644" cy="1880878"/>
          </a:xfrm>
        </p:grpSpPr>
        <p:sp>
          <p:nvSpPr>
            <p:cNvPr id="21" name="TextBox 20">
              <a:extLst>
                <a:ext uri="{FF2B5EF4-FFF2-40B4-BE49-F238E27FC236}">
                  <a16:creationId xmlns:a16="http://schemas.microsoft.com/office/drawing/2014/main" id="{08926530-CD81-477C-A54B-333868F7B762}"/>
                </a:ext>
              </a:extLst>
            </p:cNvPr>
            <p:cNvSpPr txBox="1"/>
            <p:nvPr/>
          </p:nvSpPr>
          <p:spPr>
            <a:xfrm>
              <a:off x="8240203" y="4974876"/>
              <a:ext cx="274964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Actionable messages</a:t>
              </a:r>
            </a:p>
          </p:txBody>
        </p:sp>
        <p:pic>
          <p:nvPicPr>
            <p:cNvPr id="22" name="Picture 21" descr="A close up of a logo&#10;&#10;Description automatically generated">
              <a:extLst>
                <a:ext uri="{FF2B5EF4-FFF2-40B4-BE49-F238E27FC236}">
                  <a16:creationId xmlns:a16="http://schemas.microsoft.com/office/drawing/2014/main" id="{5668B7C1-BF86-41C2-AE26-10C2A4EBC7C1}"/>
                </a:ext>
              </a:extLst>
            </p:cNvPr>
            <p:cNvPicPr>
              <a:picLocks noChangeAspect="1"/>
            </p:cNvPicPr>
            <p:nvPr/>
          </p:nvPicPr>
          <p:blipFill>
            <a:blip r:embed="rId7"/>
            <a:stretch>
              <a:fillRect/>
            </a:stretch>
          </p:blipFill>
          <p:spPr>
            <a:xfrm>
              <a:off x="8954938" y="3955772"/>
              <a:ext cx="1225568" cy="1225568"/>
            </a:xfrm>
            <a:prstGeom prst="rect">
              <a:avLst/>
            </a:prstGeom>
          </p:spPr>
        </p:pic>
      </p:grpSp>
    </p:spTree>
    <p:extLst>
      <p:ext uri="{BB962C8B-B14F-4D97-AF65-F5344CB8AC3E}">
        <p14:creationId xmlns:p14="http://schemas.microsoft.com/office/powerpoint/2010/main" val="2120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 presetClass="entr" presetSubtype="2"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a:cs typeface="Segoe UI"/>
              </a:rPr>
              <a:t>Implement Microsoft identity (Part 1)</a:t>
            </a:r>
            <a:endParaRPr lang="en-US">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1669374" y="2782255"/>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dirty="0"/>
              <a:t>Getting started with Microsoft identity platform</a:t>
            </a:r>
          </a:p>
          <a:p>
            <a:pPr marL="342900" indent="-342900">
              <a:buFont typeface="Arial" panose="020B0604020202020204" pitchFamily="34" charset="0"/>
              <a:buChar char="•"/>
            </a:pPr>
            <a:r>
              <a:rPr lang="en-US" sz="2800" dirty="0"/>
              <a:t>Register an Application</a:t>
            </a:r>
          </a:p>
          <a:p>
            <a:pPr algn="l"/>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035178"/>
            <a:ext cx="9144000" cy="498598"/>
          </a:xfrm>
        </p:spPr>
        <p:txBody>
          <a:bodyPr/>
          <a:lstStyle/>
          <a:p>
            <a:r>
              <a:rPr lang="en-US">
                <a:ln w="3175">
                  <a:noFill/>
                </a:ln>
                <a:solidFill>
                  <a:schemeClr val="tx1"/>
                </a:solidFill>
                <a:latin typeface="Segoe UI Semibold" panose="020B0702040204020203" pitchFamily="34" charset="0"/>
                <a:ea typeface="+mn-ea"/>
                <a:cs typeface="Segoe UI Semibold" panose="020B0702040204020203" pitchFamily="34" charset="0"/>
              </a:rPr>
              <a:t>Overview of Microsoft identity</a:t>
            </a:r>
          </a:p>
        </p:txBody>
      </p:sp>
    </p:spTree>
    <p:extLst>
      <p:ext uri="{BB962C8B-B14F-4D97-AF65-F5344CB8AC3E}">
        <p14:creationId xmlns:p14="http://schemas.microsoft.com/office/powerpoint/2010/main" val="1805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t>Introduction to Microsoft identity</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1292662"/>
          </a:xfrm>
        </p:spPr>
        <p:txBody>
          <a:bodyPr/>
          <a:lstStyle/>
          <a:p>
            <a:pPr marL="0" indent="0">
              <a:buNone/>
            </a:pPr>
            <a:r>
              <a:rPr lang="en-US">
                <a:latin typeface="Segoe UI" panose="020B0502040204020203" pitchFamily="34" charset="0"/>
                <a:cs typeface="Segoe UI" panose="020B0502040204020203" pitchFamily="34" charset="0"/>
              </a:rPr>
              <a:t>Microsoft identity platform allows developers to build applications that sign in all Microsoft identities and get tokens to call Microsoft APIs such as Microsoft Graph, or APIs that developers have built.</a:t>
            </a:r>
          </a:p>
        </p:txBody>
      </p:sp>
    </p:spTree>
    <p:extLst>
      <p:ext uri="{BB962C8B-B14F-4D97-AF65-F5344CB8AC3E}">
        <p14:creationId xmlns:p14="http://schemas.microsoft.com/office/powerpoint/2010/main" val="358569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en-US"/>
              <a:t>Overview of Microsoft identity</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p>
          <a:p>
            <a:endParaRPr lang="en-US">
              <a:latin typeface="Segoe UI" panose="020B0502040204020203" pitchFamily="34" charset="0"/>
              <a:cs typeface="Segoe UI" panose="020B0502040204020203" pitchFamily="34" charset="0"/>
            </a:endParaRPr>
          </a:p>
        </p:txBody>
      </p:sp>
      <p:pic>
        <p:nvPicPr>
          <p:cNvPr id="2" name="Picture 1" descr="Screenshot identity as the intersection of users, resources, and policies">
            <a:extLst>
              <a:ext uri="{FF2B5EF4-FFF2-40B4-BE49-F238E27FC236}">
                <a16:creationId xmlns:a16="http://schemas.microsoft.com/office/drawing/2014/main" id="{5ABEE7C8-0FBC-4FA5-9C2C-23FC7B1C4C6A}"/>
              </a:ext>
            </a:extLst>
          </p:cNvPr>
          <p:cNvPicPr>
            <a:picLocks noChangeAspect="1"/>
          </p:cNvPicPr>
          <p:nvPr/>
        </p:nvPicPr>
        <p:blipFill>
          <a:blip r:embed="rId3"/>
          <a:stretch>
            <a:fillRect/>
          </a:stretch>
        </p:blipFill>
        <p:spPr>
          <a:xfrm>
            <a:off x="6988816" y="1981666"/>
            <a:ext cx="4349744" cy="3961239"/>
          </a:xfrm>
          <a:prstGeom prst="rect">
            <a:avLst/>
          </a:prstGeom>
        </p:spPr>
      </p:pic>
      <p:sp>
        <p:nvSpPr>
          <p:cNvPr id="7" name="Text Placeholder 4">
            <a:extLst>
              <a:ext uri="{FF2B5EF4-FFF2-40B4-BE49-F238E27FC236}">
                <a16:creationId xmlns:a16="http://schemas.microsoft.com/office/drawing/2014/main" id="{41161FEA-1802-4680-9C95-C8D27692D144}"/>
              </a:ext>
            </a:extLst>
          </p:cNvPr>
          <p:cNvSpPr txBox="1">
            <a:spLocks/>
          </p:cNvSpPr>
          <p:nvPr/>
        </p:nvSpPr>
        <p:spPr>
          <a:xfrm>
            <a:off x="586390" y="1434370"/>
            <a:ext cx="7392484" cy="36071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Segoe UI" panose="020B0502040204020203" pitchFamily="34" charset="0"/>
                <a:cs typeface="Segoe UI" panose="020B0502040204020203" pitchFamily="34" charset="0"/>
              </a:rPr>
              <a:t>Users</a:t>
            </a:r>
          </a:p>
          <a:p>
            <a:pPr marL="457200" lvl="1" indent="-228600">
              <a:buFont typeface="Wingdings" panose="05000000000000000000" pitchFamily="2" charset="2"/>
              <a:buChar char=""/>
            </a:pPr>
            <a:r>
              <a:rPr lang="en-US"/>
              <a:t>Azure AD – Employees and Enterprise Resources</a:t>
            </a:r>
          </a:p>
          <a:p>
            <a:pPr marL="457200" lvl="1" indent="-228600">
              <a:buFont typeface="Wingdings" panose="05000000000000000000" pitchFamily="2" charset="2"/>
              <a:buChar char=""/>
            </a:pPr>
            <a:r>
              <a:rPr lang="en-US">
                <a:latin typeface="Segoe UI" panose="020B0502040204020203" pitchFamily="34" charset="0"/>
                <a:cs typeface="Segoe UI" panose="020B0502040204020203" pitchFamily="34" charset="0"/>
              </a:rPr>
              <a:t>Azure AD B2B – Partners</a:t>
            </a:r>
          </a:p>
          <a:p>
            <a:pPr marL="457200" lvl="1" indent="-228600">
              <a:buFont typeface="Wingdings" panose="05000000000000000000" pitchFamily="2" charset="2"/>
              <a:buChar char=""/>
            </a:pPr>
            <a:r>
              <a:rPr lang="en-US">
                <a:latin typeface="Segoe UI" panose="020B0502040204020203" pitchFamily="34" charset="0"/>
                <a:cs typeface="Segoe UI" panose="020B0502040204020203" pitchFamily="34" charset="0"/>
              </a:rPr>
              <a:t>Azure AD B2C – Customers/citizens</a:t>
            </a:r>
          </a:p>
          <a:p>
            <a:r>
              <a:rPr lang="en-US">
                <a:latin typeface="Segoe UI" panose="020B0502040204020203" pitchFamily="34" charset="0"/>
                <a:cs typeface="Segoe UI" panose="020B0502040204020203" pitchFamily="34" charset="0"/>
              </a:rPr>
              <a:t>Resources</a:t>
            </a:r>
          </a:p>
          <a:p>
            <a:r>
              <a:rPr lang="en-US">
                <a:latin typeface="Segoe UI" panose="020B0502040204020203" pitchFamily="34" charset="0"/>
                <a:cs typeface="Segoe UI" panose="020B0502040204020203" pitchFamily="34" charset="0"/>
              </a:rPr>
              <a:t>Policies</a:t>
            </a:r>
          </a:p>
          <a:p>
            <a:endParaRPr lang="en-US" b="1"/>
          </a:p>
          <a:p>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3131547"/>
      </p:ext>
    </p:extLst>
  </p:cSld>
  <p:clrMapOvr>
    <a:masterClrMapping/>
  </p:clrMapOvr>
  <p:transition>
    <p:fade/>
  </p:transition>
</p:sld>
</file>

<file path=ppt/theme/theme1.xml><?xml version="1.0" encoding="utf-8"?>
<a:theme xmlns:a="http://schemas.openxmlformats.org/drawingml/2006/main" name="Baseline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dark blue" id="{4B35F3E3-216C-4099-A540-22D3F1A8509B}" vid="{D84D645D-65ED-4E63-888F-62F0A9862447}"/>
    </a:ext>
  </a:extLst>
</a:theme>
</file>

<file path=ppt/theme/theme2.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7F6DB8-9374-4BE2-A2C2-B31214C8BD75}">
  <ds:schemaRefs>
    <ds:schemaRef ds:uri="75c92904-f576-44db-8133-88c65665be3e"/>
    <ds:schemaRef ds:uri="a0deddf0-f628-451c-a763-2edd5c6ccf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DA6BC1-C5CA-4D33-A32B-6057E1285F0D}">
  <ds:schemaRefs>
    <ds:schemaRef ds:uri="http://purl.org/dc/elements/1.1/"/>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75c92904-f576-44db-8133-88c65665be3e"/>
    <ds:schemaRef ds:uri="a0deddf0-f628-451c-a763-2edd5c6ccf46"/>
  </ds:schemaRefs>
</ds:datastoreItem>
</file>

<file path=customXml/itemProps3.xml><?xml version="1.0" encoding="utf-8"?>
<ds:datastoreItem xmlns:ds="http://schemas.openxmlformats.org/officeDocument/2006/customXml" ds:itemID="{66DAE454-FA8B-4FFE-B983-086DA94D9C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1517</Words>
  <Application>Microsoft Office PowerPoint</Application>
  <PresentationFormat>Widescreen</PresentationFormat>
  <Paragraphs>213</Paragraphs>
  <Slides>20</Slides>
  <Notes>19</Notes>
  <HiddenSlides>0</HiddenSlides>
  <MMClips>0</MMClips>
  <ScaleCrop>false</ScaleCrop>
  <HeadingPairs>
    <vt:vector size="4" baseType="variant">
      <vt:variant>
        <vt:lpstr>Theme</vt:lpstr>
      </vt:variant>
      <vt:variant>
        <vt:i4>4</vt:i4>
      </vt:variant>
      <vt:variant>
        <vt:lpstr>Slide Titles</vt:lpstr>
      </vt:variant>
      <vt:variant>
        <vt:i4>20</vt:i4>
      </vt:variant>
    </vt:vector>
  </HeadingPairs>
  <TitlesOfParts>
    <vt:vector size="24" baseType="lpstr">
      <vt:lpstr>Baseline dark blue</vt:lpstr>
      <vt:lpstr>Theme1 Baseline</vt:lpstr>
      <vt:lpstr>9-51052_Microsoft_Ready_Template_Light</vt:lpstr>
      <vt:lpstr>White Template</vt:lpstr>
      <vt:lpstr>Collaborative Business Processes</vt:lpstr>
      <vt:lpstr>Microsoft 365 manages a wide range of  everyday business processes</vt:lpstr>
      <vt:lpstr>Microsoft 365 manages a wide range of  everyday business processes</vt:lpstr>
      <vt:lpstr>Extend every experience where work is done</vt:lpstr>
      <vt:lpstr>Low code</vt:lpstr>
      <vt:lpstr>Implement Microsoft identity (Part 1)</vt:lpstr>
      <vt:lpstr>Overview of Microsoft identity</vt:lpstr>
      <vt:lpstr>Introduction to Microsoft identity</vt:lpstr>
      <vt:lpstr>Overview of Microsoft identity</vt:lpstr>
      <vt:lpstr>Overview of Microsoft identity platform</vt:lpstr>
      <vt:lpstr>Overview of Microsoft identity platform (cont.)</vt:lpstr>
      <vt:lpstr>Identity topology</vt:lpstr>
      <vt:lpstr>Register an application</vt:lpstr>
      <vt:lpstr>Overview of application model</vt:lpstr>
      <vt:lpstr>Application and service principal objects</vt:lpstr>
      <vt:lpstr>Determine the account type</vt:lpstr>
      <vt:lpstr>Register an application</vt:lpstr>
      <vt:lpstr>Define app roles</vt:lpstr>
      <vt:lpstr>Configure Azure AD app manifest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Business Processes</dc:title>
  <dc:creator>Julie Descamp (CLEARWATER GROUP LLC)</dc:creator>
  <cp:lastModifiedBy>Julie Descamp (CLEARWATER GROUP LLC)</cp:lastModifiedBy>
  <cp:revision>2</cp:revision>
  <dcterms:created xsi:type="dcterms:W3CDTF">2020-07-22T18:23:30Z</dcterms:created>
  <dcterms:modified xsi:type="dcterms:W3CDTF">2020-07-24T22:08:47Z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